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2" r:id="rId4"/>
    <p:sldId id="260" r:id="rId5"/>
    <p:sldId id="276" r:id="rId6"/>
    <p:sldId id="273" r:id="rId7"/>
    <p:sldId id="266" r:id="rId8"/>
    <p:sldId id="280" r:id="rId9"/>
    <p:sldId id="268" r:id="rId10"/>
    <p:sldId id="269" r:id="rId11"/>
    <p:sldId id="270" r:id="rId12"/>
    <p:sldId id="264" r:id="rId13"/>
    <p:sldId id="283" r:id="rId14"/>
    <p:sldId id="284" r:id="rId15"/>
    <p:sldId id="275" r:id="rId16"/>
    <p:sldId id="274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FFFFFF"/>
    <a:srgbClr val="15E5D6"/>
    <a:srgbClr val="5F43A9"/>
    <a:srgbClr val="4211F7"/>
    <a:srgbClr val="8209D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81024" autoAdjust="0"/>
  </p:normalViewPr>
  <p:slideViewPr>
    <p:cSldViewPr snapToGrid="0">
      <p:cViewPr varScale="1">
        <p:scale>
          <a:sx n="75" d="100"/>
          <a:sy n="75" d="100"/>
        </p:scale>
        <p:origin x="623" y="6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 err="1"/>
            <a:t>Exploratory</a:t>
          </a:r>
          <a:r>
            <a:rPr lang="fr-FR" sz="1500" b="1" dirty="0"/>
            <a:t> Data </a:t>
          </a:r>
          <a:r>
            <a:rPr lang="fr-FR" sz="1500" b="1" dirty="0" err="1"/>
            <a:t>Analysis</a:t>
          </a:r>
          <a:endParaRPr lang="en-GB" sz="1500" b="1" dirty="0"/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Exploratory</a:t>
          </a:r>
          <a:r>
            <a:rPr lang="fr-FR" sz="1500" b="1" dirty="0">
              <a:solidFill>
                <a:schemeClr val="tx1"/>
              </a:solidFill>
            </a:rPr>
            <a:t> Data </a:t>
          </a:r>
          <a:r>
            <a:rPr lang="fr-FR" sz="1500" b="1" dirty="0" err="1">
              <a:solidFill>
                <a:schemeClr val="tx1"/>
              </a:solidFill>
            </a:rPr>
            <a:t>Analysis</a:t>
          </a:r>
          <a:endParaRPr lang="en-GB" sz="1500" b="1" dirty="0">
            <a:solidFill>
              <a:schemeClr val="tx1"/>
            </a:solidFill>
          </a:endParaRPr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 err="1"/>
            <a:t>Feature</a:t>
          </a:r>
          <a:r>
            <a:rPr lang="fr-FR" sz="1500" b="1" dirty="0"/>
            <a:t> Engineering</a:t>
          </a:r>
          <a:endParaRPr lang="en-GB" sz="1500" b="1" dirty="0"/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Exploratory</a:t>
          </a:r>
          <a:r>
            <a:rPr lang="fr-FR" sz="1500" b="1" dirty="0">
              <a:solidFill>
                <a:schemeClr val="tx1"/>
              </a:solidFill>
            </a:rPr>
            <a:t> Data </a:t>
          </a:r>
          <a:r>
            <a:rPr lang="fr-FR" sz="1500" b="1" dirty="0" err="1">
              <a:solidFill>
                <a:schemeClr val="tx1"/>
              </a:solidFill>
            </a:rPr>
            <a:t>Analysis</a:t>
          </a:r>
          <a:endParaRPr lang="en-GB" sz="1500" b="1" dirty="0">
            <a:solidFill>
              <a:schemeClr val="tx1"/>
            </a:solidFill>
          </a:endParaRPr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bg1"/>
              </a:solidFill>
            </a:rPr>
            <a:t>Feature</a:t>
          </a:r>
          <a:r>
            <a:rPr lang="fr-FR" sz="1500" b="1" dirty="0">
              <a:solidFill>
                <a:schemeClr val="bg1"/>
              </a:solidFill>
            </a:rPr>
            <a:t> </a:t>
          </a:r>
          <a:r>
            <a:rPr lang="fr-FR" sz="1500" b="1" dirty="0" err="1">
              <a:solidFill>
                <a:schemeClr val="bg1"/>
              </a:solidFill>
            </a:rPr>
            <a:t>Selection</a:t>
          </a:r>
          <a:endParaRPr lang="en-GB" sz="1500" b="1" dirty="0">
            <a:solidFill>
              <a:schemeClr val="bg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Exploratory</a:t>
          </a:r>
          <a:r>
            <a:rPr lang="fr-FR" sz="1500" b="1" dirty="0">
              <a:solidFill>
                <a:schemeClr val="tx1"/>
              </a:solidFill>
            </a:rPr>
            <a:t> Data </a:t>
          </a:r>
          <a:r>
            <a:rPr lang="fr-FR" sz="1500" b="1" dirty="0" err="1">
              <a:solidFill>
                <a:schemeClr val="tx1"/>
              </a:solidFill>
            </a:rPr>
            <a:t>Analysis</a:t>
          </a:r>
          <a:endParaRPr lang="en-GB" sz="1500" b="1" dirty="0">
            <a:solidFill>
              <a:schemeClr val="tx1"/>
            </a:solidFill>
          </a:endParaRPr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>
              <a:solidFill>
                <a:schemeClr val="bg1"/>
              </a:solidFill>
            </a:rPr>
            <a:t>Model Building</a:t>
          </a:r>
          <a:endParaRPr lang="en-GB" sz="1500" b="1" dirty="0">
            <a:solidFill>
              <a:schemeClr val="bg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Exploratory</a:t>
          </a:r>
          <a:r>
            <a:rPr lang="fr-FR" sz="1500" b="1" dirty="0">
              <a:solidFill>
                <a:schemeClr val="tx1"/>
              </a:solidFill>
            </a:rPr>
            <a:t> Data </a:t>
          </a:r>
          <a:r>
            <a:rPr lang="fr-FR" sz="1500" b="1" dirty="0" err="1">
              <a:solidFill>
                <a:schemeClr val="tx1"/>
              </a:solidFill>
            </a:rPr>
            <a:t>Analysis</a:t>
          </a:r>
          <a:endParaRPr lang="en-GB" sz="1500" b="1" dirty="0">
            <a:solidFill>
              <a:schemeClr val="tx1"/>
            </a:solidFill>
          </a:endParaRPr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>
              <a:solidFill>
                <a:schemeClr val="bg1"/>
              </a:solidFill>
            </a:rPr>
            <a:t>Model Evaluation</a:t>
          </a:r>
          <a:endParaRPr lang="en-GB" sz="1500" b="1" dirty="0">
            <a:solidFill>
              <a:schemeClr val="bg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Exploratory</a:t>
          </a:r>
          <a:r>
            <a:rPr lang="fr-FR" sz="1500" b="1" dirty="0">
              <a:solidFill>
                <a:schemeClr val="tx1"/>
              </a:solidFill>
            </a:rPr>
            <a:t> Data </a:t>
          </a:r>
          <a:r>
            <a:rPr lang="fr-FR" sz="1500" b="1" dirty="0" err="1">
              <a:solidFill>
                <a:schemeClr val="tx1"/>
              </a:solidFill>
            </a:rPr>
            <a:t>Analysis</a:t>
          </a:r>
          <a:endParaRPr lang="en-GB" sz="1500" b="1" dirty="0">
            <a:solidFill>
              <a:schemeClr val="tx1"/>
            </a:solidFill>
          </a:endParaRPr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>
              <a:solidFill>
                <a:schemeClr val="bg1"/>
              </a:solidFill>
            </a:rPr>
            <a:t>Model </a:t>
          </a:r>
          <a:r>
            <a:rPr lang="fr-FR" sz="1500" b="1" dirty="0" err="1">
              <a:solidFill>
                <a:schemeClr val="bg1"/>
              </a:solidFill>
            </a:rPr>
            <a:t>Deployment</a:t>
          </a:r>
          <a:endParaRPr lang="en-GB" sz="1500" b="1" dirty="0">
            <a:solidFill>
              <a:schemeClr val="bg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20045A-C93A-4065-9302-6BCEEDA873F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E4A3DAE-0195-44C9-9DBB-C5A82E55BC15}">
      <dgm:prSet phldrT="[Text]" custT="1"/>
      <dgm:spPr>
        <a:solidFill>
          <a:srgbClr val="5F43A9"/>
        </a:solidFill>
      </dgm:spPr>
      <dgm:t>
        <a:bodyPr/>
        <a:lstStyle/>
        <a:p>
          <a:pPr algn="r"/>
          <a:r>
            <a:rPr lang="fr-FR" sz="1500" b="1" dirty="0" err="1"/>
            <a:t>Exploratory</a:t>
          </a:r>
          <a:r>
            <a:rPr lang="fr-FR" sz="1500" b="1" dirty="0"/>
            <a:t> Data </a:t>
          </a:r>
          <a:r>
            <a:rPr lang="fr-FR" sz="1500" b="1" dirty="0" err="1"/>
            <a:t>Analysis</a:t>
          </a:r>
          <a:endParaRPr lang="en-GB" sz="1500" b="1" dirty="0"/>
        </a:p>
      </dgm:t>
    </dgm:pt>
    <dgm:pt modelId="{0C8514F2-3757-4171-8484-8023F2C542EA}" type="par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D6947D68-0E18-47D2-8721-B411723A38DE}" type="sibTrans" cxnId="{CFAFE14B-903B-48BC-B003-19C7C159BE34}">
      <dgm:prSet/>
      <dgm:spPr/>
      <dgm:t>
        <a:bodyPr/>
        <a:lstStyle/>
        <a:p>
          <a:pPr algn="r"/>
          <a:endParaRPr lang="en-GB" sz="1500" b="1"/>
        </a:p>
      </dgm:t>
    </dgm:pt>
    <dgm:pt modelId="{AC506265-0F1B-47B5-8A7E-3EBF928C167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Engineering</a:t>
          </a:r>
          <a:endParaRPr lang="en-GB" sz="1500" b="1" dirty="0">
            <a:solidFill>
              <a:schemeClr val="tx1"/>
            </a:solidFill>
          </a:endParaRPr>
        </a:p>
      </dgm:t>
    </dgm:pt>
    <dgm:pt modelId="{CC111670-85F4-48A3-AB50-0628ECA7EAC8}" type="par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D23C4A39-6182-4A52-8C84-DE7668CFE44D}" type="sibTrans" cxnId="{A65D7D37-72D0-41E3-BDAA-B69CBB6F5E6C}">
      <dgm:prSet/>
      <dgm:spPr/>
      <dgm:t>
        <a:bodyPr/>
        <a:lstStyle/>
        <a:p>
          <a:pPr algn="r"/>
          <a:endParaRPr lang="en-GB" sz="1500" b="1"/>
        </a:p>
      </dgm:t>
    </dgm:pt>
    <dgm:pt modelId="{BA802386-4BE3-4D67-917A-D4DC5BB85B1C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 err="1">
              <a:solidFill>
                <a:schemeClr val="tx1"/>
              </a:solidFill>
            </a:rPr>
            <a:t>Feature</a:t>
          </a:r>
          <a:r>
            <a:rPr lang="fr-FR" sz="1500" b="1" dirty="0">
              <a:solidFill>
                <a:schemeClr val="tx1"/>
              </a:solidFill>
            </a:rPr>
            <a:t> </a:t>
          </a:r>
          <a:r>
            <a:rPr lang="fr-FR" sz="1500" b="1" dirty="0" err="1">
              <a:solidFill>
                <a:schemeClr val="tx1"/>
              </a:solidFill>
            </a:rPr>
            <a:t>Selection</a:t>
          </a:r>
          <a:endParaRPr lang="en-GB" sz="1500" b="1" dirty="0">
            <a:solidFill>
              <a:schemeClr val="tx1"/>
            </a:solidFill>
          </a:endParaRPr>
        </a:p>
      </dgm:t>
    </dgm:pt>
    <dgm:pt modelId="{2BEAF157-1F10-4CE4-B62E-3589E162CE7D}" type="par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7FA6AA25-7CD9-4AD7-9918-F2874EA719BA}" type="sibTrans" cxnId="{DB89157B-58A1-4D2A-9B41-D45814BBFFC1}">
      <dgm:prSet/>
      <dgm:spPr/>
      <dgm:t>
        <a:bodyPr/>
        <a:lstStyle/>
        <a:p>
          <a:pPr algn="r"/>
          <a:endParaRPr lang="en-GB" sz="1500" b="1"/>
        </a:p>
      </dgm:t>
    </dgm:pt>
    <dgm:pt modelId="{4F9F2BB2-F514-441E-B601-CA4079CC968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Building</a:t>
          </a:r>
          <a:endParaRPr lang="en-GB" sz="1500" b="1" dirty="0">
            <a:solidFill>
              <a:schemeClr val="tx1"/>
            </a:solidFill>
          </a:endParaRPr>
        </a:p>
      </dgm:t>
    </dgm:pt>
    <dgm:pt modelId="{6120CDEF-A0A2-48EE-9C72-17C33E7C8979}" type="par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2C399EC6-598A-49F9-B871-68DFB46D6520}" type="sibTrans" cxnId="{ABE9673B-0166-46EB-8919-46E10C91B736}">
      <dgm:prSet/>
      <dgm:spPr/>
      <dgm:t>
        <a:bodyPr/>
        <a:lstStyle/>
        <a:p>
          <a:pPr algn="r"/>
          <a:endParaRPr lang="en-GB" sz="1500" b="1"/>
        </a:p>
      </dgm:t>
    </dgm:pt>
    <dgm:pt modelId="{53832387-B710-446F-9605-0807BD9E079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Evaluation</a:t>
          </a:r>
          <a:endParaRPr lang="en-GB" sz="1500" b="1" dirty="0">
            <a:solidFill>
              <a:schemeClr val="tx1"/>
            </a:solidFill>
          </a:endParaRPr>
        </a:p>
      </dgm:t>
    </dgm:pt>
    <dgm:pt modelId="{A1651ABC-38BD-48D0-AD8B-53245F531032}" type="par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1970A50C-CD15-4CBA-BCC5-3F90458EB33C}" type="sibTrans" cxnId="{5AF29CB3-9259-42D0-865F-BC7AC869DF5A}">
      <dgm:prSet/>
      <dgm:spPr/>
      <dgm:t>
        <a:bodyPr/>
        <a:lstStyle/>
        <a:p>
          <a:pPr algn="r"/>
          <a:endParaRPr lang="en-GB" sz="1500" b="1"/>
        </a:p>
      </dgm:t>
    </dgm:pt>
    <dgm:pt modelId="{A2CACA10-2234-4F45-8B23-CBC93B0A121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r"/>
          <a:r>
            <a:rPr lang="fr-FR" sz="1500" b="1" dirty="0">
              <a:solidFill>
                <a:schemeClr val="tx1"/>
              </a:solidFill>
            </a:rPr>
            <a:t>Model </a:t>
          </a:r>
          <a:r>
            <a:rPr lang="fr-FR" sz="1500" b="1" dirty="0" err="1">
              <a:solidFill>
                <a:schemeClr val="tx1"/>
              </a:solidFill>
            </a:rPr>
            <a:t>Deployment</a:t>
          </a:r>
          <a:endParaRPr lang="en-GB" sz="1500" b="1" dirty="0">
            <a:solidFill>
              <a:schemeClr val="tx1"/>
            </a:solidFill>
          </a:endParaRPr>
        </a:p>
      </dgm:t>
    </dgm:pt>
    <dgm:pt modelId="{98BDB486-AA1D-4832-AD78-F19F14BDC57C}" type="par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9FEA5FEA-AC38-4800-B30F-2E23FDFD2194}" type="sibTrans" cxnId="{298D9B1A-98FA-440D-A487-44187E5DE73B}">
      <dgm:prSet/>
      <dgm:spPr/>
      <dgm:t>
        <a:bodyPr/>
        <a:lstStyle/>
        <a:p>
          <a:pPr algn="r"/>
          <a:endParaRPr lang="en-GB" sz="1500" b="1"/>
        </a:p>
      </dgm:t>
    </dgm:pt>
    <dgm:pt modelId="{EACFA502-7EB2-482E-828C-F55F84F77351}" type="pres">
      <dgm:prSet presAssocID="{0F20045A-C93A-4065-9302-6BCEEDA873F1}" presName="Name0" presStyleCnt="0">
        <dgm:presLayoutVars>
          <dgm:dir/>
          <dgm:animLvl val="lvl"/>
          <dgm:resizeHandles val="exact"/>
        </dgm:presLayoutVars>
      </dgm:prSet>
      <dgm:spPr/>
    </dgm:pt>
    <dgm:pt modelId="{585A9FE1-4F47-459F-97CC-8A5970D8E8A6}" type="pres">
      <dgm:prSet presAssocID="{4E4A3DAE-0195-44C9-9DBB-C5A82E55BC1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1D5AB60-7168-4B9C-807D-7DCE8E5D51C2}" type="pres">
      <dgm:prSet presAssocID="{D6947D68-0E18-47D2-8721-B411723A38DE}" presName="parTxOnlySpace" presStyleCnt="0"/>
      <dgm:spPr/>
    </dgm:pt>
    <dgm:pt modelId="{3993EAE7-153D-49F1-B546-42058175E02E}" type="pres">
      <dgm:prSet presAssocID="{AC506265-0F1B-47B5-8A7E-3EBF928C167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FA72486-89F9-4747-91E4-0F2140948E3E}" type="pres">
      <dgm:prSet presAssocID="{D23C4A39-6182-4A52-8C84-DE7668CFE44D}" presName="parTxOnlySpace" presStyleCnt="0"/>
      <dgm:spPr/>
    </dgm:pt>
    <dgm:pt modelId="{0271927A-CE2A-48C9-8F1A-81AF3D6B8D20}" type="pres">
      <dgm:prSet presAssocID="{BA802386-4BE3-4D67-917A-D4DC5BB85B1C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4723F07-5630-46EF-897D-6A668D806F2B}" type="pres">
      <dgm:prSet presAssocID="{7FA6AA25-7CD9-4AD7-9918-F2874EA719BA}" presName="parTxOnlySpace" presStyleCnt="0"/>
      <dgm:spPr/>
    </dgm:pt>
    <dgm:pt modelId="{F6BD73C6-9BE4-4CA9-80F1-DA0C2872D0D2}" type="pres">
      <dgm:prSet presAssocID="{4F9F2BB2-F514-441E-B601-CA4079CC968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5C27B4-9561-4047-B115-20994A0788A2}" type="pres">
      <dgm:prSet presAssocID="{2C399EC6-598A-49F9-B871-68DFB46D6520}" presName="parTxOnlySpace" presStyleCnt="0"/>
      <dgm:spPr/>
    </dgm:pt>
    <dgm:pt modelId="{F5E1F2B9-A194-4685-A579-8575BF5865E9}" type="pres">
      <dgm:prSet presAssocID="{53832387-B710-446F-9605-0807BD9E079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940804F-7D5D-4374-8F13-94BA89F7F5F3}" type="pres">
      <dgm:prSet presAssocID="{1970A50C-CD15-4CBA-BCC5-3F90458EB33C}" presName="parTxOnlySpace" presStyleCnt="0"/>
      <dgm:spPr/>
    </dgm:pt>
    <dgm:pt modelId="{FDDE6F38-F725-408E-A3E3-1ED123CA851D}" type="pres">
      <dgm:prSet presAssocID="{A2CACA10-2234-4F45-8B23-CBC93B0A121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98D9B1A-98FA-440D-A487-44187E5DE73B}" srcId="{0F20045A-C93A-4065-9302-6BCEEDA873F1}" destId="{A2CACA10-2234-4F45-8B23-CBC93B0A121E}" srcOrd="5" destOrd="0" parTransId="{98BDB486-AA1D-4832-AD78-F19F14BDC57C}" sibTransId="{9FEA5FEA-AC38-4800-B30F-2E23FDFD2194}"/>
    <dgm:cxn modelId="{A65D7D37-72D0-41E3-BDAA-B69CBB6F5E6C}" srcId="{0F20045A-C93A-4065-9302-6BCEEDA873F1}" destId="{AC506265-0F1B-47B5-8A7E-3EBF928C1675}" srcOrd="1" destOrd="0" parTransId="{CC111670-85F4-48A3-AB50-0628ECA7EAC8}" sibTransId="{D23C4A39-6182-4A52-8C84-DE7668CFE44D}"/>
    <dgm:cxn modelId="{ABE9673B-0166-46EB-8919-46E10C91B736}" srcId="{0F20045A-C93A-4065-9302-6BCEEDA873F1}" destId="{4F9F2BB2-F514-441E-B601-CA4079CC9681}" srcOrd="3" destOrd="0" parTransId="{6120CDEF-A0A2-48EE-9C72-17C33E7C8979}" sibTransId="{2C399EC6-598A-49F9-B871-68DFB46D6520}"/>
    <dgm:cxn modelId="{0DE75A5E-F50D-4193-8B76-A3EDF8C7C9E6}" type="presOf" srcId="{A2CACA10-2234-4F45-8B23-CBC93B0A121E}" destId="{FDDE6F38-F725-408E-A3E3-1ED123CA851D}" srcOrd="0" destOrd="0" presId="urn:microsoft.com/office/officeart/2005/8/layout/chevron1"/>
    <dgm:cxn modelId="{CFAFE14B-903B-48BC-B003-19C7C159BE34}" srcId="{0F20045A-C93A-4065-9302-6BCEEDA873F1}" destId="{4E4A3DAE-0195-44C9-9DBB-C5A82E55BC15}" srcOrd="0" destOrd="0" parTransId="{0C8514F2-3757-4171-8484-8023F2C542EA}" sibTransId="{D6947D68-0E18-47D2-8721-B411723A38DE}"/>
    <dgm:cxn modelId="{36CFF24B-05A0-497E-9AB6-04A5A7A6F683}" type="presOf" srcId="{0F20045A-C93A-4065-9302-6BCEEDA873F1}" destId="{EACFA502-7EB2-482E-828C-F55F84F77351}" srcOrd="0" destOrd="0" presId="urn:microsoft.com/office/officeart/2005/8/layout/chevron1"/>
    <dgm:cxn modelId="{61E0E96C-0BBA-40E9-84E7-33DDE49E3403}" type="presOf" srcId="{AC506265-0F1B-47B5-8A7E-3EBF928C1675}" destId="{3993EAE7-153D-49F1-B546-42058175E02E}" srcOrd="0" destOrd="0" presId="urn:microsoft.com/office/officeart/2005/8/layout/chevron1"/>
    <dgm:cxn modelId="{DB89157B-58A1-4D2A-9B41-D45814BBFFC1}" srcId="{0F20045A-C93A-4065-9302-6BCEEDA873F1}" destId="{BA802386-4BE3-4D67-917A-D4DC5BB85B1C}" srcOrd="2" destOrd="0" parTransId="{2BEAF157-1F10-4CE4-B62E-3589E162CE7D}" sibTransId="{7FA6AA25-7CD9-4AD7-9918-F2874EA719BA}"/>
    <dgm:cxn modelId="{56805D99-E553-45DE-AB43-C6D0A0712509}" type="presOf" srcId="{53832387-B710-446F-9605-0807BD9E0794}" destId="{F5E1F2B9-A194-4685-A579-8575BF5865E9}" srcOrd="0" destOrd="0" presId="urn:microsoft.com/office/officeart/2005/8/layout/chevron1"/>
    <dgm:cxn modelId="{5AF29CB3-9259-42D0-865F-BC7AC869DF5A}" srcId="{0F20045A-C93A-4065-9302-6BCEEDA873F1}" destId="{53832387-B710-446F-9605-0807BD9E0794}" srcOrd="4" destOrd="0" parTransId="{A1651ABC-38BD-48D0-AD8B-53245F531032}" sibTransId="{1970A50C-CD15-4CBA-BCC5-3F90458EB33C}"/>
    <dgm:cxn modelId="{BB8164BA-FE42-4D1E-817B-473C6100901E}" type="presOf" srcId="{4F9F2BB2-F514-441E-B601-CA4079CC9681}" destId="{F6BD73C6-9BE4-4CA9-80F1-DA0C2872D0D2}" srcOrd="0" destOrd="0" presId="urn:microsoft.com/office/officeart/2005/8/layout/chevron1"/>
    <dgm:cxn modelId="{9C565EBC-FA98-4CF5-B55F-299D3B73C8D4}" type="presOf" srcId="{4E4A3DAE-0195-44C9-9DBB-C5A82E55BC15}" destId="{585A9FE1-4F47-459F-97CC-8A5970D8E8A6}" srcOrd="0" destOrd="0" presId="urn:microsoft.com/office/officeart/2005/8/layout/chevron1"/>
    <dgm:cxn modelId="{8DE465CF-3CD4-4738-B362-89D8AD67158E}" type="presOf" srcId="{BA802386-4BE3-4D67-917A-D4DC5BB85B1C}" destId="{0271927A-CE2A-48C9-8F1A-81AF3D6B8D20}" srcOrd="0" destOrd="0" presId="urn:microsoft.com/office/officeart/2005/8/layout/chevron1"/>
    <dgm:cxn modelId="{99626A83-65B6-41B4-AB11-81482C47A19E}" type="presParOf" srcId="{EACFA502-7EB2-482E-828C-F55F84F77351}" destId="{585A9FE1-4F47-459F-97CC-8A5970D8E8A6}" srcOrd="0" destOrd="0" presId="urn:microsoft.com/office/officeart/2005/8/layout/chevron1"/>
    <dgm:cxn modelId="{92A11DE0-94F1-4DBB-B543-5A5A60A6919D}" type="presParOf" srcId="{EACFA502-7EB2-482E-828C-F55F84F77351}" destId="{E1D5AB60-7168-4B9C-807D-7DCE8E5D51C2}" srcOrd="1" destOrd="0" presId="urn:microsoft.com/office/officeart/2005/8/layout/chevron1"/>
    <dgm:cxn modelId="{83D4E9AA-E99D-4FBF-8A22-EC8B03BADE09}" type="presParOf" srcId="{EACFA502-7EB2-482E-828C-F55F84F77351}" destId="{3993EAE7-153D-49F1-B546-42058175E02E}" srcOrd="2" destOrd="0" presId="urn:microsoft.com/office/officeart/2005/8/layout/chevron1"/>
    <dgm:cxn modelId="{D68A8342-5354-44F0-AA00-DC9B29283F75}" type="presParOf" srcId="{EACFA502-7EB2-482E-828C-F55F84F77351}" destId="{7FA72486-89F9-4747-91E4-0F2140948E3E}" srcOrd="3" destOrd="0" presId="urn:microsoft.com/office/officeart/2005/8/layout/chevron1"/>
    <dgm:cxn modelId="{70C0DF3D-769B-4A1E-AC45-A8D4269DAED4}" type="presParOf" srcId="{EACFA502-7EB2-482E-828C-F55F84F77351}" destId="{0271927A-CE2A-48C9-8F1A-81AF3D6B8D20}" srcOrd="4" destOrd="0" presId="urn:microsoft.com/office/officeart/2005/8/layout/chevron1"/>
    <dgm:cxn modelId="{28C9A4FE-A4D5-4164-A2A3-6121FB2E481B}" type="presParOf" srcId="{EACFA502-7EB2-482E-828C-F55F84F77351}" destId="{A4723F07-5630-46EF-897D-6A668D806F2B}" srcOrd="5" destOrd="0" presId="urn:microsoft.com/office/officeart/2005/8/layout/chevron1"/>
    <dgm:cxn modelId="{06A3E840-DD1E-4022-9FC5-DDC2BB04E7CD}" type="presParOf" srcId="{EACFA502-7EB2-482E-828C-F55F84F77351}" destId="{F6BD73C6-9BE4-4CA9-80F1-DA0C2872D0D2}" srcOrd="6" destOrd="0" presId="urn:microsoft.com/office/officeart/2005/8/layout/chevron1"/>
    <dgm:cxn modelId="{D22332BD-CD85-45B1-AD74-B867E3C95162}" type="presParOf" srcId="{EACFA502-7EB2-482E-828C-F55F84F77351}" destId="{DE5C27B4-9561-4047-B115-20994A0788A2}" srcOrd="7" destOrd="0" presId="urn:microsoft.com/office/officeart/2005/8/layout/chevron1"/>
    <dgm:cxn modelId="{EA3667D6-12E5-466E-8059-97A042AEE555}" type="presParOf" srcId="{EACFA502-7EB2-482E-828C-F55F84F77351}" destId="{F5E1F2B9-A194-4685-A579-8575BF5865E9}" srcOrd="8" destOrd="0" presId="urn:microsoft.com/office/officeart/2005/8/layout/chevron1"/>
    <dgm:cxn modelId="{BDE2F280-FDC8-400B-A4AA-29A896304A7F}" type="presParOf" srcId="{EACFA502-7EB2-482E-828C-F55F84F77351}" destId="{B940804F-7D5D-4374-8F13-94BA89F7F5F3}" srcOrd="9" destOrd="0" presId="urn:microsoft.com/office/officeart/2005/8/layout/chevron1"/>
    <dgm:cxn modelId="{BD60F9C7-E1FF-4CFA-97FD-E239EC1D37AF}" type="presParOf" srcId="{EACFA502-7EB2-482E-828C-F55F84F77351}" destId="{FDDE6F38-F725-408E-A3E3-1ED123CA851D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Exploratory</a:t>
          </a:r>
          <a:r>
            <a:rPr lang="fr-FR" sz="1500" b="1" kern="1200" dirty="0"/>
            <a:t> Data </a:t>
          </a:r>
          <a:r>
            <a:rPr lang="fr-FR" sz="1500" b="1" kern="1200" dirty="0" err="1"/>
            <a:t>Analysis</a:t>
          </a:r>
          <a:endParaRPr lang="en-GB" sz="1500" b="1" kern="1200" dirty="0"/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Exploratory</a:t>
          </a:r>
          <a:r>
            <a:rPr lang="fr-FR" sz="1500" b="1" kern="1200" dirty="0">
              <a:solidFill>
                <a:schemeClr val="tx1"/>
              </a:solidFill>
            </a:rPr>
            <a:t> Data </a:t>
          </a:r>
          <a:r>
            <a:rPr lang="fr-FR" sz="1500" b="1" kern="1200" dirty="0" err="1">
              <a:solidFill>
                <a:schemeClr val="tx1"/>
              </a:solidFill>
            </a:rPr>
            <a:t>Analysis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Feature</a:t>
          </a:r>
          <a:r>
            <a:rPr lang="fr-FR" sz="1500" b="1" kern="1200" dirty="0"/>
            <a:t> Engineering</a:t>
          </a:r>
          <a:endParaRPr lang="en-GB" sz="1500" b="1" kern="1200" dirty="0"/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Exploratory</a:t>
          </a:r>
          <a:r>
            <a:rPr lang="fr-FR" sz="1500" b="1" kern="1200" dirty="0">
              <a:solidFill>
                <a:schemeClr val="tx1"/>
              </a:solidFill>
            </a:rPr>
            <a:t> Data </a:t>
          </a:r>
          <a:r>
            <a:rPr lang="fr-FR" sz="1500" b="1" kern="1200" dirty="0" err="1">
              <a:solidFill>
                <a:schemeClr val="tx1"/>
              </a:solidFill>
            </a:rPr>
            <a:t>Analysis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bg1"/>
              </a:solidFill>
            </a:rPr>
            <a:t>Feature</a:t>
          </a:r>
          <a:r>
            <a:rPr lang="fr-FR" sz="1500" b="1" kern="1200" dirty="0">
              <a:solidFill>
                <a:schemeClr val="bg1"/>
              </a:solidFill>
            </a:rPr>
            <a:t> </a:t>
          </a:r>
          <a:r>
            <a:rPr lang="fr-FR" sz="1500" b="1" kern="1200" dirty="0" err="1">
              <a:solidFill>
                <a:schemeClr val="bg1"/>
              </a:solidFill>
            </a:rPr>
            <a:t>Selection</a:t>
          </a:r>
          <a:endParaRPr lang="en-GB" sz="1500" b="1" kern="1200" dirty="0">
            <a:solidFill>
              <a:schemeClr val="bg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Exploratory</a:t>
          </a:r>
          <a:r>
            <a:rPr lang="fr-FR" sz="1500" b="1" kern="1200" dirty="0">
              <a:solidFill>
                <a:schemeClr val="tx1"/>
              </a:solidFill>
            </a:rPr>
            <a:t> Data </a:t>
          </a:r>
          <a:r>
            <a:rPr lang="fr-FR" sz="1500" b="1" kern="1200" dirty="0" err="1">
              <a:solidFill>
                <a:schemeClr val="tx1"/>
              </a:solidFill>
            </a:rPr>
            <a:t>Analysis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bg1"/>
              </a:solidFill>
            </a:rPr>
            <a:t>Model Building</a:t>
          </a:r>
          <a:endParaRPr lang="en-GB" sz="1500" b="1" kern="1200" dirty="0">
            <a:solidFill>
              <a:schemeClr val="bg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Exploratory</a:t>
          </a:r>
          <a:r>
            <a:rPr lang="fr-FR" sz="1500" b="1" kern="1200" dirty="0">
              <a:solidFill>
                <a:schemeClr val="tx1"/>
              </a:solidFill>
            </a:rPr>
            <a:t> Data </a:t>
          </a:r>
          <a:r>
            <a:rPr lang="fr-FR" sz="1500" b="1" kern="1200" dirty="0" err="1">
              <a:solidFill>
                <a:schemeClr val="tx1"/>
              </a:solidFill>
            </a:rPr>
            <a:t>Analysis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bg1"/>
              </a:solidFill>
            </a:rPr>
            <a:t>Model Evaluation</a:t>
          </a:r>
          <a:endParaRPr lang="en-GB" sz="1500" b="1" kern="1200" dirty="0">
            <a:solidFill>
              <a:schemeClr val="bg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Exploratory</a:t>
          </a:r>
          <a:r>
            <a:rPr lang="fr-FR" sz="1500" b="1" kern="1200" dirty="0">
              <a:solidFill>
                <a:schemeClr val="tx1"/>
              </a:solidFill>
            </a:rPr>
            <a:t> Data </a:t>
          </a:r>
          <a:r>
            <a:rPr lang="fr-FR" sz="1500" b="1" kern="1200" dirty="0" err="1">
              <a:solidFill>
                <a:schemeClr val="tx1"/>
              </a:solidFill>
            </a:rPr>
            <a:t>Analysis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bg1"/>
              </a:solidFill>
            </a:rPr>
            <a:t>Model </a:t>
          </a:r>
          <a:r>
            <a:rPr lang="fr-FR" sz="1500" b="1" kern="1200" dirty="0" err="1">
              <a:solidFill>
                <a:schemeClr val="bg1"/>
              </a:solidFill>
            </a:rPr>
            <a:t>Deployment</a:t>
          </a:r>
          <a:endParaRPr lang="en-GB" sz="1500" b="1" kern="1200" dirty="0">
            <a:solidFill>
              <a:schemeClr val="bg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FE1-4F47-459F-97CC-8A5970D8E8A6}">
      <dsp:nvSpPr>
        <dsp:cNvPr id="0" name=""/>
        <dsp:cNvSpPr/>
      </dsp:nvSpPr>
      <dsp:spPr>
        <a:xfrm>
          <a:off x="4820" y="0"/>
          <a:ext cx="1793374" cy="468000"/>
        </a:xfrm>
        <a:prstGeom prst="chevron">
          <a:avLst/>
        </a:prstGeom>
        <a:solidFill>
          <a:srgbClr val="5F43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/>
            <a:t>Exploratory</a:t>
          </a:r>
          <a:r>
            <a:rPr lang="fr-FR" sz="1500" b="1" kern="1200" dirty="0"/>
            <a:t> Data </a:t>
          </a:r>
          <a:r>
            <a:rPr lang="fr-FR" sz="1500" b="1" kern="1200" dirty="0" err="1"/>
            <a:t>Analysis</a:t>
          </a:r>
          <a:endParaRPr lang="en-GB" sz="1500" b="1" kern="1200" dirty="0"/>
        </a:p>
      </dsp:txBody>
      <dsp:txXfrm>
        <a:off x="238820" y="0"/>
        <a:ext cx="1325374" cy="468000"/>
      </dsp:txXfrm>
    </dsp:sp>
    <dsp:sp modelId="{3993EAE7-153D-49F1-B546-42058175E02E}">
      <dsp:nvSpPr>
        <dsp:cNvPr id="0" name=""/>
        <dsp:cNvSpPr/>
      </dsp:nvSpPr>
      <dsp:spPr>
        <a:xfrm>
          <a:off x="161885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Engineering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1852858" y="0"/>
        <a:ext cx="1325374" cy="468000"/>
      </dsp:txXfrm>
    </dsp:sp>
    <dsp:sp modelId="{0271927A-CE2A-48C9-8F1A-81AF3D6B8D20}">
      <dsp:nvSpPr>
        <dsp:cNvPr id="0" name=""/>
        <dsp:cNvSpPr/>
      </dsp:nvSpPr>
      <dsp:spPr>
        <a:xfrm>
          <a:off x="3232895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 err="1">
              <a:solidFill>
                <a:schemeClr val="tx1"/>
              </a:solidFill>
            </a:rPr>
            <a:t>Feature</a:t>
          </a:r>
          <a:r>
            <a:rPr lang="fr-FR" sz="1500" b="1" kern="1200" dirty="0">
              <a:solidFill>
                <a:schemeClr val="tx1"/>
              </a:solidFill>
            </a:rPr>
            <a:t> </a:t>
          </a:r>
          <a:r>
            <a:rPr lang="fr-FR" sz="1500" b="1" kern="1200" dirty="0" err="1">
              <a:solidFill>
                <a:schemeClr val="tx1"/>
              </a:solidFill>
            </a:rPr>
            <a:t>Selection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3466895" y="0"/>
        <a:ext cx="1325374" cy="468000"/>
      </dsp:txXfrm>
    </dsp:sp>
    <dsp:sp modelId="{F6BD73C6-9BE4-4CA9-80F1-DA0C2872D0D2}">
      <dsp:nvSpPr>
        <dsp:cNvPr id="0" name=""/>
        <dsp:cNvSpPr/>
      </dsp:nvSpPr>
      <dsp:spPr>
        <a:xfrm>
          <a:off x="4846933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Building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5080933" y="0"/>
        <a:ext cx="1325374" cy="468000"/>
      </dsp:txXfrm>
    </dsp:sp>
    <dsp:sp modelId="{F5E1F2B9-A194-4685-A579-8575BF5865E9}">
      <dsp:nvSpPr>
        <dsp:cNvPr id="0" name=""/>
        <dsp:cNvSpPr/>
      </dsp:nvSpPr>
      <dsp:spPr>
        <a:xfrm>
          <a:off x="6460970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Evaluation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6694970" y="0"/>
        <a:ext cx="1325374" cy="468000"/>
      </dsp:txXfrm>
    </dsp:sp>
    <dsp:sp modelId="{FDDE6F38-F725-408E-A3E3-1ED123CA851D}">
      <dsp:nvSpPr>
        <dsp:cNvPr id="0" name=""/>
        <dsp:cNvSpPr/>
      </dsp:nvSpPr>
      <dsp:spPr>
        <a:xfrm>
          <a:off x="8075008" y="0"/>
          <a:ext cx="1793374" cy="46800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dirty="0">
              <a:solidFill>
                <a:schemeClr val="tx1"/>
              </a:solidFill>
            </a:rPr>
            <a:t>Model </a:t>
          </a:r>
          <a:r>
            <a:rPr lang="fr-FR" sz="1500" b="1" kern="1200" dirty="0" err="1">
              <a:solidFill>
                <a:schemeClr val="tx1"/>
              </a:solidFill>
            </a:rPr>
            <a:t>Deployment</a:t>
          </a:r>
          <a:endParaRPr lang="en-GB" sz="1500" b="1" kern="1200" dirty="0">
            <a:solidFill>
              <a:schemeClr val="tx1"/>
            </a:solidFill>
          </a:endParaRPr>
        </a:p>
      </dsp:txBody>
      <dsp:txXfrm>
        <a:off x="8309008" y="0"/>
        <a:ext cx="1325374" cy="46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2EC65-BE16-47CE-AD43-F7A05ED772B4}" type="datetimeFigureOut">
              <a:rPr lang="en-GB" smtClean="0"/>
              <a:t>27/01/2021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2AEC7-499D-4E6E-A0CC-F4F36FE7D5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4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Durée/cycle de vie restant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92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52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Moteur d’avion, turboréacteur</a:t>
            </a:r>
          </a:p>
          <a:p>
            <a:r>
              <a:rPr lang="fr-FR" dirty="0"/>
              <a:t>Donnée historiques – Prédire</a:t>
            </a:r>
          </a:p>
          <a:p>
            <a:r>
              <a:rPr lang="fr-FR" dirty="0"/>
              <a:t>Quelle sont les inputs ? </a:t>
            </a:r>
          </a:p>
          <a:p>
            <a:r>
              <a:rPr lang="fr-FR" dirty="0"/>
              <a:t>Observer les patterns pour aider à la prise de décision au bon moment</a:t>
            </a:r>
          </a:p>
          <a:p>
            <a:r>
              <a:rPr lang="fr-FR" dirty="0"/>
              <a:t>Pour optimiser le cout, optimiser les mains d’</a:t>
            </a:r>
            <a:r>
              <a:rPr lang="fr-FR" dirty="0" err="1"/>
              <a:t>oeuvre</a:t>
            </a:r>
            <a:r>
              <a:rPr lang="fr-FR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7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 : NASA </a:t>
            </a:r>
            <a:r>
              <a:rPr lang="fr-FR" dirty="0" err="1"/>
              <a:t>Prognostic</a:t>
            </a:r>
            <a:r>
              <a:rPr lang="fr-FR" dirty="0"/>
              <a:t> </a:t>
            </a:r>
            <a:r>
              <a:rPr lang="fr-FR" dirty="0" err="1"/>
              <a:t>Health</a:t>
            </a:r>
            <a:r>
              <a:rPr lang="fr-FR" dirty="0"/>
              <a:t> Management, </a:t>
            </a:r>
            <a:r>
              <a:rPr lang="fr-FR" dirty="0" err="1"/>
              <a:t>regulièrement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, donnée simulations</a:t>
            </a:r>
          </a:p>
          <a:p>
            <a:r>
              <a:rPr lang="fr-FR" dirty="0"/>
              <a:t>Qualité de données : Pas de valeur manquante, pas de doublage, ( à part 2 cols à la fin qui est totalement vide) </a:t>
            </a:r>
          </a:p>
          <a:p>
            <a:r>
              <a:rPr lang="fr-FR" dirty="0"/>
              <a:t>Conditions d’opérations </a:t>
            </a:r>
            <a:r>
              <a:rPr lang="fr-FR" dirty="0" err="1"/>
              <a:t>different</a:t>
            </a:r>
            <a:r>
              <a:rPr lang="fr-FR" dirty="0"/>
              <a:t> selon </a:t>
            </a:r>
            <a:r>
              <a:rPr lang="fr-FR" dirty="0" err="1"/>
              <a:t>datasets</a:t>
            </a:r>
            <a:r>
              <a:rPr lang="fr-FR" dirty="0"/>
              <a:t> FD001, 002, 003, 004</a:t>
            </a:r>
          </a:p>
          <a:p>
            <a:r>
              <a:rPr lang="fr-FR" dirty="0"/>
              <a:t>Mach </a:t>
            </a:r>
            <a:r>
              <a:rPr lang="fr-FR" dirty="0" err="1"/>
              <a:t>number</a:t>
            </a:r>
            <a:r>
              <a:rPr lang="fr-FR" dirty="0"/>
              <a:t> : ration of </a:t>
            </a:r>
            <a:r>
              <a:rPr lang="fr-FR" dirty="0" err="1"/>
              <a:t>object</a:t>
            </a:r>
            <a:r>
              <a:rPr lang="fr-FR" dirty="0"/>
              <a:t> speed-speed of </a:t>
            </a:r>
            <a:r>
              <a:rPr lang="fr-FR" dirty="0" err="1"/>
              <a:t>sound</a:t>
            </a:r>
            <a:r>
              <a:rPr lang="fr-FR" dirty="0"/>
              <a:t> </a:t>
            </a:r>
          </a:p>
          <a:p>
            <a:r>
              <a:rPr lang="fr-FR" dirty="0"/>
              <a:t>Important de les traiter à part en premier lieu.</a:t>
            </a:r>
          </a:p>
          <a:p>
            <a:r>
              <a:rPr lang="fr-FR" dirty="0"/>
              <a:t>Type de données : Numérique : continu &amp; discret, time </a:t>
            </a:r>
            <a:r>
              <a:rPr lang="fr-FR" dirty="0" err="1"/>
              <a:t>series-ish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41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2D dissection of system de moteur</a:t>
            </a:r>
          </a:p>
          <a:p>
            <a:r>
              <a:rPr lang="fr-FR" dirty="0" err="1"/>
              <a:t>Compressor</a:t>
            </a:r>
            <a:r>
              <a:rPr lang="fr-FR" dirty="0"/>
              <a:t> C</a:t>
            </a:r>
          </a:p>
          <a:p>
            <a:r>
              <a:rPr lang="fr-FR" dirty="0"/>
              <a:t>Turbine T</a:t>
            </a:r>
          </a:p>
          <a:p>
            <a:r>
              <a:rPr lang="fr-FR" dirty="0"/>
              <a:t>Low-high-high-</a:t>
            </a:r>
            <a:r>
              <a:rPr lang="fr-FR" dirty="0" err="1"/>
              <a:t>low</a:t>
            </a:r>
            <a:endParaRPr lang="fr-FR" dirty="0"/>
          </a:p>
          <a:p>
            <a:endParaRPr lang="fr-FR" dirty="0"/>
          </a:p>
          <a:p>
            <a:r>
              <a:rPr lang="fr-FR" dirty="0"/>
              <a:t>Placement des capteurs</a:t>
            </a:r>
          </a:p>
          <a:p>
            <a:endParaRPr lang="fr-FR" dirty="0"/>
          </a:p>
          <a:p>
            <a:r>
              <a:rPr lang="fr-FR" dirty="0"/>
              <a:t>Qui mesures quoi ?</a:t>
            </a:r>
          </a:p>
          <a:p>
            <a:r>
              <a:rPr lang="en-GB" dirty="0"/>
              <a:t>Temperature</a:t>
            </a:r>
          </a:p>
          <a:p>
            <a:r>
              <a:rPr lang="en-GB" dirty="0"/>
              <a:t>Pression </a:t>
            </a:r>
          </a:p>
          <a:p>
            <a:r>
              <a:rPr lang="en-GB" dirty="0"/>
              <a:t>Vitesse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8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Formuler hypothèses : last cycle d’enregistrement est considéré comme la cycle de défaillance</a:t>
            </a:r>
          </a:p>
          <a:p>
            <a:r>
              <a:rPr lang="fr-FR" dirty="0"/>
              <a:t>Cycle de vie restant est la différence entre col </a:t>
            </a:r>
            <a:r>
              <a:rPr lang="fr-FR" dirty="0" err="1"/>
              <a:t>time_cycle</a:t>
            </a:r>
            <a:r>
              <a:rPr lang="fr-FR" dirty="0"/>
              <a:t> &amp; </a:t>
            </a:r>
            <a:r>
              <a:rPr lang="fr-FR" dirty="0" err="1"/>
              <a:t>max_cycle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75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EDA : </a:t>
            </a:r>
            <a:r>
              <a:rPr lang="fr-FR" dirty="0" err="1"/>
              <a:t>Why</a:t>
            </a:r>
            <a:r>
              <a:rPr lang="fr-FR" dirty="0"/>
              <a:t> ?</a:t>
            </a:r>
          </a:p>
          <a:p>
            <a:r>
              <a:rPr lang="fr-FR" dirty="0"/>
              <a:t>Observer la distribution de mesures</a:t>
            </a:r>
          </a:p>
          <a:p>
            <a:r>
              <a:rPr lang="fr-FR" dirty="0"/>
              <a:t>Peut-t-on généraliser les comportement de </a:t>
            </a:r>
            <a:r>
              <a:rPr lang="fr-FR" dirty="0" err="1"/>
              <a:t>signals</a:t>
            </a:r>
            <a:r>
              <a:rPr lang="fr-FR" dirty="0"/>
              <a:t> au cours de temps</a:t>
            </a:r>
          </a:p>
          <a:p>
            <a:r>
              <a:rPr lang="fr-FR" dirty="0"/>
              <a:t>Identifier pattern at certain plage de temps</a:t>
            </a:r>
          </a:p>
          <a:p>
            <a:r>
              <a:rPr lang="fr-FR" dirty="0"/>
              <a:t>Des tous les engines, je décide de choisir 4 engine (69, 15, 41, 39) à présenter</a:t>
            </a:r>
          </a:p>
          <a:p>
            <a:r>
              <a:rPr lang="fr-FR" dirty="0"/>
              <a:t>X-axis inversé pour avoir le notion de temps varie de gauche à droite</a:t>
            </a:r>
          </a:p>
          <a:p>
            <a:r>
              <a:rPr lang="en-GB" dirty="0"/>
              <a:t>Augmenter / </a:t>
            </a:r>
            <a:r>
              <a:rPr lang="en-GB" dirty="0" err="1"/>
              <a:t>diminuer</a:t>
            </a:r>
            <a:endParaRPr lang="en-GB" dirty="0"/>
          </a:p>
          <a:p>
            <a:r>
              <a:rPr lang="en-GB" dirty="0"/>
              <a:t>Diverge </a:t>
            </a:r>
            <a:r>
              <a:rPr lang="en-GB" dirty="0" err="1"/>
              <a:t>ou</a:t>
            </a:r>
            <a:r>
              <a:rPr lang="en-GB" dirty="0"/>
              <a:t> anomaly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95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HI to </a:t>
            </a:r>
            <a:r>
              <a:rPr lang="fr-FR" dirty="0" err="1"/>
              <a:t>investigate</a:t>
            </a:r>
            <a:r>
              <a:rPr lang="fr-FR" dirty="0"/>
              <a:t> more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37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Grace à EDA, </a:t>
            </a:r>
          </a:p>
          <a:p>
            <a:r>
              <a:rPr lang="fr-FR" dirty="0"/>
              <a:t>On peut enlever les </a:t>
            </a:r>
            <a:r>
              <a:rPr lang="fr-FR" dirty="0" err="1"/>
              <a:t>signals</a:t>
            </a:r>
            <a:r>
              <a:rPr lang="fr-FR" dirty="0"/>
              <a:t> qui n’influent pas la </a:t>
            </a:r>
            <a:r>
              <a:rPr lang="fr-FR" dirty="0" err="1"/>
              <a:t>target</a:t>
            </a:r>
            <a:r>
              <a:rPr lang="fr-FR" dirty="0"/>
              <a:t> &amp; les </a:t>
            </a:r>
            <a:r>
              <a:rPr lang="fr-FR" dirty="0" err="1"/>
              <a:t>signals</a:t>
            </a:r>
            <a:r>
              <a:rPr lang="fr-FR" dirty="0"/>
              <a:t> d’autre capteur</a:t>
            </a:r>
          </a:p>
          <a:p>
            <a:r>
              <a:rPr lang="fr-FR" dirty="0"/>
              <a:t>Les bruits</a:t>
            </a:r>
          </a:p>
          <a:p>
            <a:r>
              <a:rPr lang="fr-FR" dirty="0" err="1"/>
              <a:t>Corellation</a:t>
            </a:r>
            <a:r>
              <a:rPr lang="fr-FR" dirty="0"/>
              <a:t> </a:t>
            </a:r>
            <a:r>
              <a:rPr lang="fr-FR" dirty="0" err="1"/>
              <a:t>pearson</a:t>
            </a:r>
            <a:r>
              <a:rPr lang="fr-FR" dirty="0"/>
              <a:t>, fixe la seuil à 85% et j’ai trouvé le sensor_14 et sensor_9 sont fortement </a:t>
            </a:r>
            <a:r>
              <a:rPr lang="fr-FR" dirty="0" err="1"/>
              <a:t>correlé</a:t>
            </a:r>
            <a:r>
              <a:rPr lang="fr-FR" dirty="0"/>
              <a:t> </a:t>
            </a:r>
          </a:p>
          <a:p>
            <a:r>
              <a:rPr lang="fr-FR" dirty="0"/>
              <a:t>Vitesse de rotation de </a:t>
            </a:r>
            <a:r>
              <a:rPr lang="fr-FR" dirty="0" err="1"/>
              <a:t>core</a:t>
            </a:r>
            <a:r>
              <a:rPr lang="fr-FR" dirty="0"/>
              <a:t>, </a:t>
            </a:r>
            <a:r>
              <a:rPr lang="fr-FR" dirty="0" err="1"/>
              <a:t>physical</a:t>
            </a:r>
            <a:r>
              <a:rPr lang="fr-FR" dirty="0"/>
              <a:t> &amp; </a:t>
            </a:r>
            <a:r>
              <a:rPr lang="fr-FR" dirty="0" err="1"/>
              <a:t>corrected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61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2AEC7-499D-4E6E-A0CC-F4F36FE7D5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11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6425-B49B-4876-BBE3-E15CBA029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E8117-8307-45D2-AC01-2B5A9BFCD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D43B7-8888-44F8-B212-D1ED0AFA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586" y="6384058"/>
            <a:ext cx="2743200" cy="365125"/>
          </a:xfrm>
        </p:spPr>
        <p:txBody>
          <a:bodyPr/>
          <a:lstStyle/>
          <a:p>
            <a:fld id="{ECE7729F-9FCD-4F94-8D3D-3DFF9A061D77}" type="datetime1">
              <a:rPr lang="en-GB" smtClean="0"/>
              <a:t>27/01/2021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67A7C3-04B4-4CF8-A275-4EB3290316D7}"/>
              </a:ext>
            </a:extLst>
          </p:cNvPr>
          <p:cNvGrpSpPr/>
          <p:nvPr userDrawn="1"/>
        </p:nvGrpSpPr>
        <p:grpSpPr>
          <a:xfrm>
            <a:off x="-3" y="2"/>
            <a:ext cx="6096004" cy="1481557"/>
            <a:chOff x="-3" y="2"/>
            <a:chExt cx="5775772" cy="1481557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9760E5E-B1B2-49C9-B347-A32F39A93F91}"/>
                </a:ext>
              </a:extLst>
            </p:cNvPr>
            <p:cNvSpPr/>
            <p:nvPr userDrawn="1"/>
          </p:nvSpPr>
          <p:spPr>
            <a:xfrm rot="5400000">
              <a:off x="2147104" y="-2147105"/>
              <a:ext cx="1481557" cy="5775772"/>
            </a:xfrm>
            <a:prstGeom prst="rtTriangle">
              <a:avLst/>
            </a:prstGeom>
            <a:solidFill>
              <a:srgbClr val="15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241BD25-8A12-4B8C-AFCE-3C1589561464}"/>
                </a:ext>
              </a:extLst>
            </p:cNvPr>
            <p:cNvSpPr/>
            <p:nvPr userDrawn="1"/>
          </p:nvSpPr>
          <p:spPr>
            <a:xfrm rot="5400000">
              <a:off x="2511705" y="-2511705"/>
              <a:ext cx="752356" cy="5775770"/>
            </a:xfrm>
            <a:prstGeom prst="rtTriangle">
              <a:avLst/>
            </a:prstGeom>
            <a:solidFill>
              <a:srgbClr val="5F4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AE187-FCAC-473B-843A-A69A398A5EF9}"/>
              </a:ext>
            </a:extLst>
          </p:cNvPr>
          <p:cNvGrpSpPr/>
          <p:nvPr userDrawn="1"/>
        </p:nvGrpSpPr>
        <p:grpSpPr>
          <a:xfrm flipH="1">
            <a:off x="6095992" y="0"/>
            <a:ext cx="6096007" cy="1481557"/>
            <a:chOff x="-3" y="2"/>
            <a:chExt cx="5775772" cy="1481557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3741A952-9DE8-4364-B564-BE481BCCD2EC}"/>
                </a:ext>
              </a:extLst>
            </p:cNvPr>
            <p:cNvSpPr/>
            <p:nvPr userDrawn="1"/>
          </p:nvSpPr>
          <p:spPr>
            <a:xfrm rot="5400000">
              <a:off x="2147104" y="-2147105"/>
              <a:ext cx="1481557" cy="5775772"/>
            </a:xfrm>
            <a:prstGeom prst="rtTriangle">
              <a:avLst/>
            </a:prstGeom>
            <a:solidFill>
              <a:srgbClr val="15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A20A9851-C5ED-4B2B-8D24-74E2B1F3FBC3}"/>
                </a:ext>
              </a:extLst>
            </p:cNvPr>
            <p:cNvSpPr/>
            <p:nvPr userDrawn="1"/>
          </p:nvSpPr>
          <p:spPr>
            <a:xfrm rot="5400000">
              <a:off x="2511705" y="-2511705"/>
              <a:ext cx="752356" cy="5775770"/>
            </a:xfrm>
            <a:prstGeom prst="rtTriangle">
              <a:avLst/>
            </a:prstGeom>
            <a:solidFill>
              <a:srgbClr val="5F4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64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5-CF36-49F1-BD80-9848D983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D7B1F-4EDB-4982-9CAE-D5BA9A520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C029-B18C-475A-84CB-B1CF7E11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65C9-2735-4FBD-8830-A18044845FB3}" type="datetime1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6DBA9-EA3C-4DC7-ACAF-09B6B43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5FB8-55C0-4FEA-BA3A-28EE0882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2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CF72E-B831-4FCC-95A9-D829E2E92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C7D7-C91C-4E02-9D81-4B160C5E4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11A4D-5FF0-48A4-973A-43178986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1D38D-D66B-4BEF-BF13-E823248F96F5}" type="datetime1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D6081-672B-460A-8AE5-1072A4A9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76BF-830B-4EDE-9517-35F23725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15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6B7B-AF49-4981-BBA5-55E46882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9686"/>
            <a:ext cx="10515600" cy="102383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D9867-F051-4E58-95F9-0CDDF1A76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B2BB-F21B-4E88-BD2C-248AB0E1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655"/>
            <a:ext cx="2743200" cy="365125"/>
          </a:xfrm>
        </p:spPr>
        <p:txBody>
          <a:bodyPr/>
          <a:lstStyle/>
          <a:p>
            <a:fld id="{A48C5151-BE15-49F4-BBFC-5965944A4828}" type="datetime1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607-FD3B-4387-A72D-366FAF81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5526" y="6485655"/>
            <a:ext cx="333571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5FD7A-7D3E-49B4-BBDC-7902311C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83" y="6485655"/>
            <a:ext cx="441034" cy="365125"/>
          </a:xfrm>
        </p:spPr>
        <p:txBody>
          <a:bodyPr anchor="ctr"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E49605-6093-4D7E-9015-166B02EB64D1}"/>
              </a:ext>
            </a:extLst>
          </p:cNvPr>
          <p:cNvCxnSpPr>
            <a:cxnSpLocks/>
          </p:cNvCxnSpPr>
          <p:nvPr userDrawn="1"/>
        </p:nvCxnSpPr>
        <p:spPr>
          <a:xfrm>
            <a:off x="336000" y="1043522"/>
            <a:ext cx="1152000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0293C6-29AA-4941-AD39-AFB3F24D752D}"/>
              </a:ext>
            </a:extLst>
          </p:cNvPr>
          <p:cNvCxnSpPr>
            <a:cxnSpLocks/>
          </p:cNvCxnSpPr>
          <p:nvPr userDrawn="1"/>
        </p:nvCxnSpPr>
        <p:spPr>
          <a:xfrm>
            <a:off x="336000" y="6354618"/>
            <a:ext cx="958524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7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5F4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F377-2882-4702-90D9-8A81B399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700E-D4CA-4FF4-B1A0-2241F7AC4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3D6CB-C559-4CC3-8A28-7ECB19993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225-7AE4-464A-A2E3-1201886F4CCD}" type="datetime1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4F8EE-6C1E-4153-89CF-C7E70DFD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F1D3A-3D7F-4795-A242-13549207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0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7C0-2750-461A-85CE-6A04BC30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CED24-EF63-4503-828E-78AB2FE73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ED709-3B24-4297-AFE1-AE8AB85A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5279B56-3887-4153-9D2D-F04C8521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655"/>
            <a:ext cx="2743200" cy="365125"/>
          </a:xfrm>
        </p:spPr>
        <p:txBody>
          <a:bodyPr/>
          <a:lstStyle/>
          <a:p>
            <a:fld id="{A48C5151-BE15-49F4-BBFC-5965944A4828}" type="datetime1">
              <a:rPr lang="en-GB" smtClean="0"/>
              <a:t>27/01/2021</a:t>
            </a:fld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ACB2CFE-4ADC-4BAA-93A2-911A2EEF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5526" y="6485655"/>
            <a:ext cx="333571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33F5EA-5626-4644-93AB-6BF30289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83" y="6485655"/>
            <a:ext cx="441034" cy="365125"/>
          </a:xfrm>
        </p:spPr>
        <p:txBody>
          <a:bodyPr anchor="ctr"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1B3790-E2C7-488D-93F2-8352A1C7C83B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5735"/>
            <a:ext cx="984504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75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E8A6-6FA4-45C0-B478-974FF422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B22BD-5F7A-431E-A52F-9B54A5BDB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F9BC6-881B-476E-9C81-4A3EE4847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CE741-169E-43CA-B5C0-F501E0959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239032-E2D4-4BBB-985D-F2EE80708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194D64B-5DF4-4641-ABED-1A22A9BE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655"/>
            <a:ext cx="2743200" cy="365125"/>
          </a:xfrm>
        </p:spPr>
        <p:txBody>
          <a:bodyPr/>
          <a:lstStyle/>
          <a:p>
            <a:fld id="{A48C5151-BE15-49F4-BBFC-5965944A4828}" type="datetime1">
              <a:rPr lang="en-GB" smtClean="0"/>
              <a:t>27/01/2021</a:t>
            </a:fld>
            <a:endParaRPr lang="en-GB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D2EC71F-E3AD-490C-98A0-4DA6AC25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5526" y="6485655"/>
            <a:ext cx="333571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335D10-BBA1-4208-BF2C-1DBE55B5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83" y="6485655"/>
            <a:ext cx="441034" cy="365125"/>
          </a:xfrm>
        </p:spPr>
        <p:txBody>
          <a:bodyPr anchor="ctr"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C8C95B-0667-4B47-AF40-4A6BFC832B09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5735"/>
            <a:ext cx="984504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8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F0D6-45D3-4D73-9C83-B1C2260B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1663C4-AE23-4693-A3FC-B1A92698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655"/>
            <a:ext cx="2743200" cy="365125"/>
          </a:xfrm>
        </p:spPr>
        <p:txBody>
          <a:bodyPr/>
          <a:lstStyle/>
          <a:p>
            <a:fld id="{A48C5151-BE15-49F4-BBFC-5965944A4828}" type="datetime1">
              <a:rPr lang="en-GB" smtClean="0"/>
              <a:t>27/01/2021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CC2DFF-C5EB-45D0-8EAA-45C80267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5526" y="6485655"/>
            <a:ext cx="333571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AC1224-B107-4DC9-8A60-9F0035DB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83" y="6485655"/>
            <a:ext cx="441034" cy="365125"/>
          </a:xfrm>
        </p:spPr>
        <p:txBody>
          <a:bodyPr anchor="ctr"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674757-0020-4733-911E-A67F20F1B797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5735"/>
            <a:ext cx="984504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54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4AD6F-D4A0-4115-8C5A-9D749A91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5909-D8F6-4AB7-9030-2C4F2D04229A}" type="datetime1">
              <a:rPr lang="en-GB" smtClean="0"/>
              <a:t>27/01/2021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70074-AD67-4173-920B-08D1C84E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33559-1A8E-4929-8151-56E07E37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96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9332-92FC-46AF-907C-7656E996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E9AC-7DB3-4DBB-B1F0-1E53D3789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C6D9B-648C-49EC-B2B2-F60BDECA0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C56E41F-1872-473E-BAC1-EB0BFCB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655"/>
            <a:ext cx="2743200" cy="365125"/>
          </a:xfrm>
        </p:spPr>
        <p:txBody>
          <a:bodyPr/>
          <a:lstStyle/>
          <a:p>
            <a:fld id="{A48C5151-BE15-49F4-BBFC-5965944A4828}" type="datetime1">
              <a:rPr lang="en-GB" smtClean="0"/>
              <a:t>27/01/2021</a:t>
            </a:fld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D292B1F-F70E-4F04-82F8-35712C09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5526" y="6485655"/>
            <a:ext cx="3335713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CF8499-55D9-4D88-B253-6FC5D52E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5483" y="6485655"/>
            <a:ext cx="441034" cy="365125"/>
          </a:xfrm>
        </p:spPr>
        <p:txBody>
          <a:bodyPr anchor="ctr"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328A0E-4F78-4EE9-AB3E-354E6644DE09}"/>
              </a:ext>
            </a:extLst>
          </p:cNvPr>
          <p:cNvCxnSpPr>
            <a:cxnSpLocks/>
          </p:cNvCxnSpPr>
          <p:nvPr userDrawn="1"/>
        </p:nvCxnSpPr>
        <p:spPr>
          <a:xfrm>
            <a:off x="76200" y="6515735"/>
            <a:ext cx="9845040" cy="0"/>
          </a:xfrm>
          <a:prstGeom prst="line">
            <a:avLst/>
          </a:prstGeom>
          <a:ln w="28575">
            <a:solidFill>
              <a:srgbClr val="5F4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133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9F0F-AC81-4D45-BD9B-0FCB2981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E50612-FA93-481E-A3A2-7A52219BE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89BA0-4A6F-4944-A362-4699B8060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F1100-4FD1-4C44-810D-B25B0ACB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E6-B89E-4D11-A77C-144A719144CD}" type="datetime1">
              <a:rPr lang="en-GB" smtClean="0"/>
              <a:t>27/01/2021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5B993-F8B3-4717-8B18-80139D8F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E6C83-3185-44A5-B0EB-041F97DA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5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EC103-E043-49D7-905F-9AA7D46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8C5E-DD7F-4ADC-8609-B24418E4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B38EF-4395-40FC-A74C-78928E549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12665-F9AA-48A5-B0BE-6EB975FC432C}" type="datetime1">
              <a:rPr lang="en-GB" smtClean="0"/>
              <a:t>27/01/2021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EDC3A-3B4E-437A-A33C-82C469298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D207C-2455-4326-BB6F-74D26ACCF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8239" y="6356350"/>
            <a:ext cx="15863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064F0-7665-4FDC-8904-B7418C10CD3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D3344-D9F5-4F4C-88A0-FE19DB0C5F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137" y="6356350"/>
            <a:ext cx="1885543" cy="2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3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35.png"/><Relationship Id="rId4" Type="http://schemas.openxmlformats.org/officeDocument/2006/relationships/diagramData" Target="../diagrams/data5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ti.arc.nasa.gov/tech/dash/groups/pcoe/prognostic-data-repository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61BD-9B5A-4A32-806C-23E78F3F6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297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Remaining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Lifetime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of </a:t>
            </a:r>
            <a:r>
              <a:rPr lang="fr-FR" dirty="0" err="1"/>
              <a:t>Turbofan</a:t>
            </a:r>
            <a:r>
              <a:rPr lang="fr-FR" dirty="0"/>
              <a:t> Jet Engine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62215-097A-4883-9F85-5867B42D0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By :</a:t>
            </a:r>
          </a:p>
          <a:p>
            <a:r>
              <a:rPr lang="fr-FR" dirty="0"/>
              <a:t>Hazmil HASBULLAH</a:t>
            </a:r>
          </a:p>
          <a:p>
            <a:r>
              <a:rPr lang="fr-FR" dirty="0"/>
              <a:t>Batch 012-Paris</a:t>
            </a:r>
          </a:p>
          <a:p>
            <a:r>
              <a:rPr lang="fr-FR" dirty="0" err="1"/>
              <a:t>December</a:t>
            </a:r>
            <a:r>
              <a:rPr lang="fr-FR" dirty="0"/>
              <a:t> 16th 2020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C8ACD-BFE8-4947-8B43-C997ED3153EF}"/>
              </a:ext>
            </a:extLst>
          </p:cNvPr>
          <p:cNvSpPr txBox="1"/>
          <p:nvPr/>
        </p:nvSpPr>
        <p:spPr>
          <a:xfrm>
            <a:off x="240145" y="5735637"/>
            <a:ext cx="29225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#predictive_maintenance</a:t>
            </a:r>
          </a:p>
          <a:p>
            <a:r>
              <a:rPr lang="fr-FR" sz="1400" dirty="0"/>
              <a:t>#RUL</a:t>
            </a:r>
          </a:p>
          <a:p>
            <a:r>
              <a:rPr lang="fr-FR" sz="1400" dirty="0"/>
              <a:t>#prognostics_health_management</a:t>
            </a:r>
          </a:p>
          <a:p>
            <a:r>
              <a:rPr lang="fr-FR" sz="1400" dirty="0"/>
              <a:t>#machine_learning</a:t>
            </a:r>
            <a:endParaRPr lang="en-GB" sz="1400" dirty="0"/>
          </a:p>
        </p:txBody>
      </p:sp>
      <p:pic>
        <p:nvPicPr>
          <p:cNvPr id="3074" name="Picture 2" descr="r/aviation - Airbus A380 Passing 1000 ft Above Us">
            <a:extLst>
              <a:ext uri="{FF2B5EF4-FFF2-40B4-BE49-F238E27FC236}">
                <a16:creationId xmlns:a16="http://schemas.microsoft.com/office/drawing/2014/main" id="{66B03393-7D26-48B6-831E-695BD84F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15" y="3532996"/>
            <a:ext cx="3360420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0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2FDD983-7DDA-45AB-B9FA-3F38B590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56" y="898294"/>
            <a:ext cx="4914396" cy="46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636C99-038E-4202-A47A-D5CFA2C8A1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6551030"/>
              </p:ext>
            </p:extLst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4CB933-17F9-4DA3-A2CB-4B126C99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6538" y="6492875"/>
            <a:ext cx="418924" cy="365125"/>
          </a:xfrm>
        </p:spPr>
        <p:txBody>
          <a:bodyPr/>
          <a:lstStyle/>
          <a:p>
            <a:fld id="{F19064F0-7665-4FDC-8904-B7418C10CD3D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1024C5-28CC-4542-8EE6-C7A3EAD9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1" y="743896"/>
            <a:ext cx="6319877" cy="41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2FD96-CF7D-4262-B6C7-452C3032D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570" y="5108470"/>
            <a:ext cx="2763838" cy="1327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EE7FC-EF4A-4893-AA88-7F742EA353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267" y="5470707"/>
            <a:ext cx="3378114" cy="965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5FF817-86B6-4518-8E89-AABA340CE1A6}"/>
              </a:ext>
            </a:extLst>
          </p:cNvPr>
          <p:cNvSpPr/>
          <p:nvPr/>
        </p:nvSpPr>
        <p:spPr>
          <a:xfrm rot="2727192">
            <a:off x="9510772" y="1741891"/>
            <a:ext cx="1352926" cy="3816318"/>
          </a:xfrm>
          <a:prstGeom prst="ellipse">
            <a:avLst/>
          </a:prstGeom>
          <a:solidFill>
            <a:schemeClr val="bg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466F66-A821-45D9-BB2F-9A363C08331B}"/>
              </a:ext>
            </a:extLst>
          </p:cNvPr>
          <p:cNvSpPr/>
          <p:nvPr/>
        </p:nvSpPr>
        <p:spPr>
          <a:xfrm rot="2727192">
            <a:off x="8228973" y="975955"/>
            <a:ext cx="935988" cy="3615330"/>
          </a:xfrm>
          <a:prstGeom prst="ellipse">
            <a:avLst/>
          </a:prstGeom>
          <a:solidFill>
            <a:schemeClr val="bg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0313016-FF91-41CF-AA5F-1A9F74B328BA}"/>
              </a:ext>
            </a:extLst>
          </p:cNvPr>
          <p:cNvCxnSpPr/>
          <p:nvPr/>
        </p:nvCxnSpPr>
        <p:spPr>
          <a:xfrm rot="16200000" flipH="1">
            <a:off x="7499195" y="4410307"/>
            <a:ext cx="2085279" cy="1137424"/>
          </a:xfrm>
          <a:prstGeom prst="bentConnector3">
            <a:avLst>
              <a:gd name="adj1" fmla="val 729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011DC38-1460-4C52-A2B1-8E220221A4AC}"/>
              </a:ext>
            </a:extLst>
          </p:cNvPr>
          <p:cNvCxnSpPr>
            <a:cxnSpLocks/>
          </p:cNvCxnSpPr>
          <p:nvPr/>
        </p:nvCxnSpPr>
        <p:spPr>
          <a:xfrm rot="5400000">
            <a:off x="9302090" y="4043761"/>
            <a:ext cx="2679090" cy="1276711"/>
          </a:xfrm>
          <a:prstGeom prst="bentConnector3">
            <a:avLst>
              <a:gd name="adj1" fmla="val 766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636C99-038E-4202-A47A-D5CFA2C8A1A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6358-7C3A-4183-94F2-4B4AB705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6538" y="6492875"/>
            <a:ext cx="418924" cy="365125"/>
          </a:xfrm>
        </p:spPr>
        <p:txBody>
          <a:bodyPr/>
          <a:lstStyle/>
          <a:p>
            <a:fld id="{F19064F0-7665-4FDC-8904-B7418C10CD3D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AF53E-C8E8-4175-B418-64996B46BF82}"/>
              </a:ext>
            </a:extLst>
          </p:cNvPr>
          <p:cNvSpPr txBox="1"/>
          <p:nvPr/>
        </p:nvSpPr>
        <p:spPr>
          <a:xfrm>
            <a:off x="8180243" y="2968853"/>
            <a:ext cx="174278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Link to web UI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Work In Progress - Work In Progress Computer PNG Image | Transparent PNG  Free Download on SeekPNG">
            <a:extLst>
              <a:ext uri="{FF2B5EF4-FFF2-40B4-BE49-F238E27FC236}">
                <a16:creationId xmlns:a16="http://schemas.microsoft.com/office/drawing/2014/main" id="{C7ECC645-22E7-462D-940E-D4F322CBD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62" b="9671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07" r="16715"/>
          <a:stretch/>
        </p:blipFill>
        <p:spPr bwMode="auto">
          <a:xfrm>
            <a:off x="2245489" y="691306"/>
            <a:ext cx="5200073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9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EA51-381E-4EF8-BC87-E32FA136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&amp; Next </a:t>
            </a:r>
            <a:r>
              <a:rPr lang="fr-FR" dirty="0" err="1"/>
              <a:t>Steps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B96575-5569-482E-800F-992118C0A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83" y="1253331"/>
            <a:ext cx="105156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Score ~ 60 % to </a:t>
            </a:r>
            <a:r>
              <a:rPr lang="fr-FR" sz="2000" dirty="0" err="1"/>
              <a:t>improve</a:t>
            </a:r>
            <a:r>
              <a:rPr lang="fr-FR" sz="2000" dirty="0"/>
              <a:t> </a:t>
            </a:r>
          </a:p>
          <a:p>
            <a:r>
              <a:rPr lang="fr-FR" sz="2000" dirty="0" err="1"/>
              <a:t>Introduce</a:t>
            </a:r>
            <a:r>
              <a:rPr lang="fr-FR" sz="2000" dirty="0"/>
              <a:t> ML </a:t>
            </a:r>
            <a:r>
              <a:rPr lang="fr-FR" sz="2000" dirty="0" err="1"/>
              <a:t>complexity</a:t>
            </a:r>
            <a:endParaRPr lang="fr-FR" sz="2000" dirty="0"/>
          </a:p>
          <a:p>
            <a:r>
              <a:rPr lang="fr-FR" sz="2000" dirty="0" err="1"/>
              <a:t>Decision</a:t>
            </a:r>
            <a:r>
              <a:rPr lang="fr-FR" sz="2000" dirty="0"/>
              <a:t> for maintenance intervention TBD</a:t>
            </a:r>
          </a:p>
          <a:p>
            <a:r>
              <a:rPr lang="fr-FR" sz="2000" dirty="0" err="1"/>
              <a:t>Broaden</a:t>
            </a:r>
            <a:r>
              <a:rPr lang="fr-FR" sz="2000" dirty="0"/>
              <a:t> the scope of </a:t>
            </a:r>
            <a:r>
              <a:rPr lang="fr-FR" sz="2000" dirty="0" err="1"/>
              <a:t>predictive</a:t>
            </a:r>
            <a:r>
              <a:rPr lang="fr-FR" sz="2000" dirty="0"/>
              <a:t> maintenance</a:t>
            </a:r>
          </a:p>
          <a:p>
            <a:endParaRPr lang="fr-FR" sz="2000" dirty="0"/>
          </a:p>
          <a:p>
            <a:endParaRPr lang="en-GB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CC1B-46F0-4716-B17F-C9170FEF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12</a:t>
            </a:fld>
            <a:endParaRPr lang="en-GB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5D41B9E-BEAA-4E34-8140-198DDD5F3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1"/>
          <a:stretch/>
        </p:blipFill>
        <p:spPr>
          <a:xfrm>
            <a:off x="2797795" y="2949396"/>
            <a:ext cx="6792740" cy="333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D09F-60FF-4E4E-8824-069F15C4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8518-DBBD-4B3F-9753-38FD5F17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9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D09F-60FF-4E4E-8824-069F15C4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Speacial</a:t>
            </a:r>
            <a:r>
              <a:rPr lang="fr-FR" dirty="0"/>
              <a:t> </a:t>
            </a:r>
            <a:r>
              <a:rPr lang="fr-FR" dirty="0" err="1"/>
              <a:t>thanks</a:t>
            </a:r>
            <a:r>
              <a:rPr lang="fr-FR" dirty="0"/>
              <a:t> to</a:t>
            </a:r>
            <a:br>
              <a:rPr lang="fr-FR" dirty="0"/>
            </a:br>
            <a:br>
              <a:rPr lang="fr-FR" sz="2400" dirty="0"/>
            </a:br>
            <a:br>
              <a:rPr lang="fr-FR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8518-DBBD-4B3F-9753-38FD5F17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11713-5DB5-480A-A11B-909064CABE79}"/>
              </a:ext>
            </a:extLst>
          </p:cNvPr>
          <p:cNvSpPr txBox="1"/>
          <p:nvPr/>
        </p:nvSpPr>
        <p:spPr>
          <a:xfrm>
            <a:off x="844550" y="2828835"/>
            <a:ext cx="6358890" cy="163121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Gaëlle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Nicolas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Youssef</a:t>
            </a:r>
          </a:p>
          <a:p>
            <a:r>
              <a:rPr lang="fr-FR" sz="2000" dirty="0">
                <a:solidFill>
                  <a:schemeClr val="bg1"/>
                </a:solidFill>
              </a:rPr>
              <a:t>Maël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Arthur</a:t>
            </a:r>
          </a:p>
          <a:p>
            <a:r>
              <a:rPr lang="fr-FR" sz="2000" dirty="0">
                <a:solidFill>
                  <a:schemeClr val="bg1"/>
                </a:solidFill>
              </a:rPr>
              <a:t>Léo</a:t>
            </a:r>
          </a:p>
          <a:p>
            <a:r>
              <a:rPr lang="fr-FR" sz="2000" dirty="0">
                <a:solidFill>
                  <a:schemeClr val="bg1"/>
                </a:solidFill>
              </a:rPr>
              <a:t>Mathis</a:t>
            </a:r>
          </a:p>
          <a:p>
            <a:r>
              <a:rPr lang="fr-FR" sz="2000" dirty="0">
                <a:solidFill>
                  <a:schemeClr val="bg1"/>
                </a:solidFill>
              </a:rPr>
              <a:t>Yannis</a:t>
            </a:r>
          </a:p>
          <a:p>
            <a:r>
              <a:rPr lang="fr-FR" sz="2000" dirty="0">
                <a:solidFill>
                  <a:schemeClr val="bg1"/>
                </a:solidFill>
              </a:rPr>
              <a:t>All batch-012-paris mates</a:t>
            </a: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hank You GIFs - Get the best GIF on GIPHY">
            <a:extLst>
              <a:ext uri="{FF2B5EF4-FFF2-40B4-BE49-F238E27FC236}">
                <a16:creationId xmlns:a16="http://schemas.microsoft.com/office/drawing/2014/main" id="{BF17C7E9-E73E-4708-ABF0-3BB1A4A02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1" y="1023892"/>
            <a:ext cx="4224427" cy="42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08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8A38-0404-4AFF-8722-C479B240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3538E-3D41-48BC-AABA-E7A97CDD1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DA3A-C784-40C2-8193-47322F06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85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DBC1-4D14-45D0-A684-34470D68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1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FA790-34C4-409C-A5F8-4B46FFEC7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496" y="1588655"/>
            <a:ext cx="9281007" cy="4569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F7F72-B556-45AB-AF7F-D9D795B0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16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B0497-188A-4C04-BA18-DA92D85B7D7C}"/>
              </a:ext>
            </a:extLst>
          </p:cNvPr>
          <p:cNvSpPr/>
          <p:nvPr/>
        </p:nvSpPr>
        <p:spPr>
          <a:xfrm>
            <a:off x="1455496" y="4525818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31A91-0603-4609-8BC8-3F2C89C1AED0}"/>
              </a:ext>
            </a:extLst>
          </p:cNvPr>
          <p:cNvSpPr/>
          <p:nvPr/>
        </p:nvSpPr>
        <p:spPr>
          <a:xfrm>
            <a:off x="1455496" y="3716555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C01EAF-F187-46CF-AD1D-A44F7288759C}"/>
              </a:ext>
            </a:extLst>
          </p:cNvPr>
          <p:cNvSpPr/>
          <p:nvPr/>
        </p:nvSpPr>
        <p:spPr>
          <a:xfrm>
            <a:off x="1455496" y="6001473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BCEB16-C93B-4B0E-A2D7-D082ED5A6F38}"/>
              </a:ext>
            </a:extLst>
          </p:cNvPr>
          <p:cNvSpPr/>
          <p:nvPr/>
        </p:nvSpPr>
        <p:spPr>
          <a:xfrm>
            <a:off x="1455496" y="4682836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CB6AEA-38AF-4859-AF02-06834BDAA069}"/>
              </a:ext>
            </a:extLst>
          </p:cNvPr>
          <p:cNvSpPr/>
          <p:nvPr/>
        </p:nvSpPr>
        <p:spPr>
          <a:xfrm>
            <a:off x="1455496" y="4371207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7E4FEC-2C98-4882-A49E-6944E90E3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655" y="19686"/>
            <a:ext cx="3280920" cy="158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0A9D45-1FDB-44B4-8BBC-C37D1325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876" y="948180"/>
            <a:ext cx="6226891" cy="51890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C7C5AC3-C1BC-4F79-B981-96B0DE9365C2}"/>
              </a:ext>
            </a:extLst>
          </p:cNvPr>
          <p:cNvSpPr/>
          <p:nvPr/>
        </p:nvSpPr>
        <p:spPr>
          <a:xfrm>
            <a:off x="1455496" y="2902528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5B3420-BAF9-42B3-992D-B11867CA6CE2}"/>
              </a:ext>
            </a:extLst>
          </p:cNvPr>
          <p:cNvSpPr/>
          <p:nvPr/>
        </p:nvSpPr>
        <p:spPr>
          <a:xfrm>
            <a:off x="1455496" y="3054928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0760F-E326-47E2-A021-40C39D7B237A}"/>
              </a:ext>
            </a:extLst>
          </p:cNvPr>
          <p:cNvSpPr/>
          <p:nvPr/>
        </p:nvSpPr>
        <p:spPr>
          <a:xfrm>
            <a:off x="1455496" y="3216564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A1109E-33A1-4842-B84A-5CC758927B48}"/>
              </a:ext>
            </a:extLst>
          </p:cNvPr>
          <p:cNvSpPr/>
          <p:nvPr/>
        </p:nvSpPr>
        <p:spPr>
          <a:xfrm>
            <a:off x="1455496" y="3888540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F88DA-4FF7-4417-82FD-9F1CDBF411DA}"/>
              </a:ext>
            </a:extLst>
          </p:cNvPr>
          <p:cNvSpPr/>
          <p:nvPr/>
        </p:nvSpPr>
        <p:spPr>
          <a:xfrm>
            <a:off x="1469352" y="4050176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059A9-DACE-4D45-9CCC-F81C1FEBCA13}"/>
              </a:ext>
            </a:extLst>
          </p:cNvPr>
          <p:cNvSpPr/>
          <p:nvPr/>
        </p:nvSpPr>
        <p:spPr>
          <a:xfrm>
            <a:off x="1455496" y="5025824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250972-25A0-4BAC-8817-F6EDBD8B2E18}"/>
              </a:ext>
            </a:extLst>
          </p:cNvPr>
          <p:cNvSpPr/>
          <p:nvPr/>
        </p:nvSpPr>
        <p:spPr>
          <a:xfrm>
            <a:off x="1455496" y="5844455"/>
            <a:ext cx="3532140" cy="157018"/>
          </a:xfrm>
          <a:prstGeom prst="rect">
            <a:avLst/>
          </a:prstGeom>
          <a:solidFill>
            <a:srgbClr val="FF33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87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4E9D7-FC35-4567-8BD8-CF7A0AC1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F8FA571-FC03-47F5-ADD0-F5EE4540B366}"/>
              </a:ext>
            </a:extLst>
          </p:cNvPr>
          <p:cNvGraphicFramePr>
            <a:graphicFrameLocks/>
          </p:cNvGraphicFramePr>
          <p:nvPr/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582B571-1D6A-4926-8FDC-078442ACD2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57" y="1030691"/>
            <a:ext cx="4345670" cy="2172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12744-293B-4512-A22D-3AC785186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25" y="1030691"/>
            <a:ext cx="4345670" cy="2172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1D5C2-6175-45FB-83F0-2446A7F047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08" y="1030691"/>
            <a:ext cx="4345670" cy="2172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1957F-2CCD-4303-85F1-46DD1E820E82}"/>
              </a:ext>
            </a:extLst>
          </p:cNvPr>
          <p:cNvSpPr txBox="1"/>
          <p:nvPr/>
        </p:nvSpPr>
        <p:spPr>
          <a:xfrm>
            <a:off x="509418" y="3174669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Sensors_1, 5, 6, 10, 16, 18, 19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DD840-D4D9-4BA2-A7D3-D55F03E6FA63}"/>
              </a:ext>
            </a:extLst>
          </p:cNvPr>
          <p:cNvSpPr txBox="1"/>
          <p:nvPr/>
        </p:nvSpPr>
        <p:spPr>
          <a:xfrm>
            <a:off x="4601840" y="320352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Sensors_2, 3, 4, 8, 12, 13, 15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57DB9-C198-4839-822A-C727C83DB660}"/>
              </a:ext>
            </a:extLst>
          </p:cNvPr>
          <p:cNvSpPr txBox="1"/>
          <p:nvPr/>
        </p:nvSpPr>
        <p:spPr>
          <a:xfrm>
            <a:off x="9414294" y="317466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Sensors_9, 14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87FE2-34DD-4186-85F4-EDDA9517C3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00" y="3996163"/>
            <a:ext cx="4348800" cy="217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FF5214-05A5-4535-AF83-60123291A18C}"/>
              </a:ext>
            </a:extLst>
          </p:cNvPr>
          <p:cNvSpPr txBox="1"/>
          <p:nvPr/>
        </p:nvSpPr>
        <p:spPr>
          <a:xfrm>
            <a:off x="4904007" y="6051844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Sensors_7, 11, 20, 21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4F363-7131-40C6-8598-55C23BFD92B0}"/>
              </a:ext>
            </a:extLst>
          </p:cNvPr>
          <p:cNvSpPr txBox="1"/>
          <p:nvPr/>
        </p:nvSpPr>
        <p:spPr>
          <a:xfrm>
            <a:off x="181604" y="762000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Constant / Quasi-constant signal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463ED-53BC-4ACA-B289-E12B734D550B}"/>
              </a:ext>
            </a:extLst>
          </p:cNvPr>
          <p:cNvSpPr txBox="1"/>
          <p:nvPr/>
        </p:nvSpPr>
        <p:spPr>
          <a:xfrm>
            <a:off x="9633626" y="846025"/>
            <a:ext cx="110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Anomaly</a:t>
            </a:r>
            <a:endParaRPr lang="en-GB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F05B3-7098-4AE8-AD71-C8E82C971566}"/>
              </a:ext>
            </a:extLst>
          </p:cNvPr>
          <p:cNvSpPr txBox="1"/>
          <p:nvPr/>
        </p:nvSpPr>
        <p:spPr>
          <a:xfrm>
            <a:off x="5376913" y="762000"/>
            <a:ext cx="14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Increase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12D5B-1347-4ACA-BB79-E7162868C4C4}"/>
              </a:ext>
            </a:extLst>
          </p:cNvPr>
          <p:cNvSpPr txBox="1"/>
          <p:nvPr/>
        </p:nvSpPr>
        <p:spPr>
          <a:xfrm>
            <a:off x="5346436" y="3755738"/>
            <a:ext cx="149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Decrease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440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1EAD-9B76-4535-A6B0-CA66390A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20" y="41970"/>
            <a:ext cx="10515600" cy="1023836"/>
          </a:xfrm>
        </p:spPr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study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DCAED-CAE9-4FD3-B71E-7BCDB805E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23" y="1293210"/>
            <a:ext cx="3486633" cy="1961231"/>
          </a:xfrm>
        </p:spPr>
      </p:pic>
      <p:pic>
        <p:nvPicPr>
          <p:cNvPr id="6" name="Picture 2" descr="Predictive Maintenance of Turbofan Engines using Federated Learning">
            <a:extLst>
              <a:ext uri="{FF2B5EF4-FFF2-40B4-BE49-F238E27FC236}">
                <a16:creationId xmlns:a16="http://schemas.microsoft.com/office/drawing/2014/main" id="{461BB759-4391-4240-B6B8-12AEF7F69D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626" y="3721236"/>
            <a:ext cx="3336177" cy="241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24200-9DFB-46AF-ACB0-1E217555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87D41-8EFB-4370-AAD2-E0CB32F0FC51}"/>
              </a:ext>
            </a:extLst>
          </p:cNvPr>
          <p:cNvSpPr txBox="1"/>
          <p:nvPr/>
        </p:nvSpPr>
        <p:spPr>
          <a:xfrm>
            <a:off x="278018" y="1209440"/>
            <a:ext cx="7792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NASA’s</a:t>
            </a:r>
            <a:r>
              <a:rPr lang="fr-FR" sz="2000" dirty="0"/>
              <a:t> </a:t>
            </a:r>
            <a:r>
              <a:rPr lang="fr-FR" sz="2000" dirty="0" err="1"/>
              <a:t>Turbofan</a:t>
            </a:r>
            <a:r>
              <a:rPr lang="fr-FR" sz="2000" dirty="0"/>
              <a:t> Engine </a:t>
            </a:r>
            <a:r>
              <a:rPr lang="fr-FR" sz="2000" dirty="0" err="1"/>
              <a:t>Degradation</a:t>
            </a:r>
            <a:r>
              <a:rPr lang="fr-FR" sz="2000" dirty="0"/>
              <a:t>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Predict</a:t>
            </a:r>
            <a:r>
              <a:rPr lang="fr-FR" sz="2000" dirty="0"/>
              <a:t> </a:t>
            </a:r>
            <a:r>
              <a:rPr lang="fr-FR" sz="2000" dirty="0" err="1"/>
              <a:t>remaining</a:t>
            </a:r>
            <a:r>
              <a:rPr lang="fr-FR" sz="2000" dirty="0"/>
              <a:t> cycle </a:t>
            </a:r>
            <a:r>
              <a:rPr lang="fr-FR" sz="2000" dirty="0" err="1"/>
              <a:t>left</a:t>
            </a:r>
            <a:r>
              <a:rPr lang="fr-FR" sz="2000" dirty="0"/>
              <a:t> </a:t>
            </a:r>
            <a:r>
              <a:rPr lang="fr-FR" sz="2000" dirty="0" err="1"/>
              <a:t>based</a:t>
            </a:r>
            <a:r>
              <a:rPr lang="fr-FR" sz="2000" dirty="0"/>
              <a:t> on </a:t>
            </a:r>
            <a:r>
              <a:rPr lang="fr-FR" sz="2000" dirty="0" err="1"/>
              <a:t>historical</a:t>
            </a:r>
            <a:r>
              <a:rPr lang="fr-FR" sz="20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Sensors</a:t>
            </a:r>
            <a:r>
              <a:rPr lang="fr-FR" sz="2000" dirty="0"/>
              <a:t> </a:t>
            </a:r>
            <a:r>
              <a:rPr lang="fr-FR" sz="2000" dirty="0" err="1"/>
              <a:t>measurements</a:t>
            </a:r>
            <a:r>
              <a:rPr lang="fr-FR" sz="2000" dirty="0"/>
              <a:t> on </a:t>
            </a:r>
            <a:r>
              <a:rPr lang="fr-FR" sz="2000" dirty="0" err="1"/>
              <a:t>similar</a:t>
            </a:r>
            <a:r>
              <a:rPr lang="fr-FR" sz="2000" dirty="0"/>
              <a:t>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Identifify</a:t>
            </a:r>
            <a:r>
              <a:rPr lang="fr-FR" sz="2000" dirty="0"/>
              <a:t> </a:t>
            </a:r>
            <a:r>
              <a:rPr lang="fr-FR" sz="2000" dirty="0" err="1"/>
              <a:t>degradation</a:t>
            </a:r>
            <a:r>
              <a:rPr lang="fr-FR" sz="2000" dirty="0"/>
              <a:t>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Maintenance </a:t>
            </a:r>
            <a:r>
              <a:rPr lang="fr-FR" sz="2000" dirty="0" err="1"/>
              <a:t>prediction</a:t>
            </a:r>
            <a:r>
              <a:rPr lang="fr-FR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Make decision 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2F85DB1-64F6-4676-A487-70B9B475C69D}"/>
              </a:ext>
            </a:extLst>
          </p:cNvPr>
          <p:cNvSpPr/>
          <p:nvPr/>
        </p:nvSpPr>
        <p:spPr>
          <a:xfrm>
            <a:off x="8017623" y="3481845"/>
            <a:ext cx="3962400" cy="2897511"/>
          </a:xfrm>
          <a:prstGeom prst="mathMultiply">
            <a:avLst>
              <a:gd name="adj1" fmla="val 7741"/>
            </a:avLst>
          </a:prstGeom>
          <a:solidFill>
            <a:srgbClr val="FF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0BEA96-6B48-491C-8462-61ADCFB4691F}"/>
              </a:ext>
            </a:extLst>
          </p:cNvPr>
          <p:cNvCxnSpPr>
            <a:cxnSpLocks/>
          </p:cNvCxnSpPr>
          <p:nvPr/>
        </p:nvCxnSpPr>
        <p:spPr>
          <a:xfrm>
            <a:off x="715264" y="4318000"/>
            <a:ext cx="66793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7838A2-5F7A-4A8A-9430-76C238C13394}"/>
              </a:ext>
            </a:extLst>
          </p:cNvPr>
          <p:cNvSpPr txBox="1"/>
          <p:nvPr/>
        </p:nvSpPr>
        <p:spPr>
          <a:xfrm>
            <a:off x="381461" y="3287085"/>
            <a:ext cx="144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First </a:t>
            </a:r>
          </a:p>
          <a:p>
            <a:pPr algn="ctr"/>
            <a:r>
              <a:rPr lang="fr-FR" dirty="0"/>
              <a:t>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D80F3-A315-4C6D-B3E6-54C344DF94CA}"/>
              </a:ext>
            </a:extLst>
          </p:cNvPr>
          <p:cNvSpPr txBox="1"/>
          <p:nvPr/>
        </p:nvSpPr>
        <p:spPr>
          <a:xfrm>
            <a:off x="4434650" y="3564084"/>
            <a:ext cx="144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Degradation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D587B-E1F1-446D-8DF0-970BB85CA875}"/>
              </a:ext>
            </a:extLst>
          </p:cNvPr>
          <p:cNvSpPr txBox="1"/>
          <p:nvPr/>
        </p:nvSpPr>
        <p:spPr>
          <a:xfrm>
            <a:off x="6378866" y="3564084"/>
            <a:ext cx="144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End of life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1C9244-A934-4A0E-ACBF-7E9693D997BD}"/>
              </a:ext>
            </a:extLst>
          </p:cNvPr>
          <p:cNvCxnSpPr>
            <a:cxnSpLocks/>
          </p:cNvCxnSpPr>
          <p:nvPr/>
        </p:nvCxnSpPr>
        <p:spPr>
          <a:xfrm>
            <a:off x="5143075" y="3933416"/>
            <a:ext cx="0" cy="123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09F42B-1520-421F-A31F-490E6585255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098866" y="3933416"/>
            <a:ext cx="0" cy="1277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E118C4-48F6-4AD4-A34E-5B6F8A39B7D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101461" y="3933416"/>
            <a:ext cx="0" cy="144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F993BF-F063-4624-8F96-5B75E6461F42}"/>
              </a:ext>
            </a:extLst>
          </p:cNvPr>
          <p:cNvSpPr/>
          <p:nvPr/>
        </p:nvSpPr>
        <p:spPr>
          <a:xfrm>
            <a:off x="5263087" y="4378821"/>
            <a:ext cx="1800000" cy="5773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late</a:t>
            </a:r>
            <a:endParaRPr lang="en-GB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B677F13-F85F-4A30-82D6-44C74A38D475}"/>
              </a:ext>
            </a:extLst>
          </p:cNvPr>
          <p:cNvSpPr/>
          <p:nvPr/>
        </p:nvSpPr>
        <p:spPr>
          <a:xfrm flipH="1">
            <a:off x="3228311" y="4378821"/>
            <a:ext cx="1800000" cy="57737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early</a:t>
            </a:r>
            <a:endParaRPr lang="en-GB" dirty="0"/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DDF97EE9-9761-4D51-B536-85580EE3A0DD}"/>
              </a:ext>
            </a:extLst>
          </p:cNvPr>
          <p:cNvSpPr txBox="1"/>
          <p:nvPr/>
        </p:nvSpPr>
        <p:spPr>
          <a:xfrm>
            <a:off x="2710944" y="5171416"/>
            <a:ext cx="23006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Why</a:t>
            </a:r>
            <a:r>
              <a:rPr lang="fr-FR" sz="1600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Cost</a:t>
            </a:r>
            <a:r>
              <a:rPr lang="fr-FR" sz="1600" dirty="0"/>
              <a:t> effective </a:t>
            </a:r>
            <a:r>
              <a:rPr lang="en-GB" sz="1600" b="0" i="0" dirty="0">
                <a:solidFill>
                  <a:srgbClr val="424242"/>
                </a:solidFill>
                <a:effectLst/>
              </a:rPr>
              <a:t>⇗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Profitability</a:t>
            </a:r>
            <a:r>
              <a:rPr lang="fr-FR" sz="1600" dirty="0"/>
              <a:t> </a:t>
            </a:r>
            <a:r>
              <a:rPr lang="en-GB" sz="1600" b="0" i="0" dirty="0">
                <a:solidFill>
                  <a:srgbClr val="3C3C3C"/>
                </a:solidFill>
                <a:effectLst/>
              </a:rPr>
              <a:t>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Less </a:t>
            </a:r>
            <a:r>
              <a:rPr lang="en-GB" sz="1600" dirty="0" err="1"/>
              <a:t>labor-intensive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517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17" grpId="0"/>
      <p:bldP spid="28" grpId="0" animBg="1"/>
      <p:bldP spid="30" grpId="0" animBg="1"/>
      <p:bldP spid="40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C292-9E06-4E90-AE47-75DE979C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3DA68-1D9C-45D4-A629-A5098FB5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3</a:t>
            </a:fld>
            <a:endParaRPr lang="en-GB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06E9854-967C-440A-8640-1CE5AC05EDD0}"/>
              </a:ext>
            </a:extLst>
          </p:cNvPr>
          <p:cNvSpPr txBox="1">
            <a:spLocks/>
          </p:cNvSpPr>
          <p:nvPr/>
        </p:nvSpPr>
        <p:spPr>
          <a:xfrm>
            <a:off x="412200" y="3505199"/>
            <a:ext cx="10941600" cy="2671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297A2-E752-487C-8B5A-B40E861BD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"/>
          <a:stretch/>
        </p:blipFill>
        <p:spPr>
          <a:xfrm>
            <a:off x="412200" y="1907427"/>
            <a:ext cx="5580168" cy="3887629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3E3BC4-1574-48B0-B483-7E4F8995270D}"/>
              </a:ext>
            </a:extLst>
          </p:cNvPr>
          <p:cNvSpPr txBox="1"/>
          <p:nvPr/>
        </p:nvSpPr>
        <p:spPr>
          <a:xfrm>
            <a:off x="336000" y="1167549"/>
            <a:ext cx="7919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Public source : </a:t>
            </a:r>
          </a:p>
          <a:p>
            <a:r>
              <a:rPr lang="fr-FR" sz="2000" dirty="0" err="1">
                <a:hlinkClick r:id="rId4"/>
              </a:rPr>
              <a:t>Prognostic</a:t>
            </a:r>
            <a:r>
              <a:rPr lang="fr-FR" sz="2000" dirty="0">
                <a:hlinkClick r:id="rId4"/>
              </a:rPr>
              <a:t> </a:t>
            </a:r>
            <a:r>
              <a:rPr lang="fr-FR" sz="2000" dirty="0" err="1">
                <a:hlinkClick r:id="rId4"/>
              </a:rPr>
              <a:t>Health</a:t>
            </a:r>
            <a:r>
              <a:rPr lang="fr-FR" sz="2000" dirty="0">
                <a:hlinkClick r:id="rId4"/>
              </a:rPr>
              <a:t> Management</a:t>
            </a:r>
            <a:endParaRPr lang="fr-F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DC3E3-0296-4711-B27E-151F5CAFDF04}"/>
              </a:ext>
            </a:extLst>
          </p:cNvPr>
          <p:cNvSpPr txBox="1"/>
          <p:nvPr/>
        </p:nvSpPr>
        <p:spPr>
          <a:xfrm>
            <a:off x="336000" y="5808144"/>
            <a:ext cx="7919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Last update : May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A459-62A1-46BC-A6DE-7C7BAEB8E777}"/>
              </a:ext>
            </a:extLst>
          </p:cNvPr>
          <p:cNvSpPr/>
          <p:nvPr/>
        </p:nvSpPr>
        <p:spPr>
          <a:xfrm>
            <a:off x="393876" y="4149395"/>
            <a:ext cx="1388628" cy="254643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0EE3A4-6022-4282-A0BD-C3C33398F303}"/>
              </a:ext>
            </a:extLst>
          </p:cNvPr>
          <p:cNvCxnSpPr/>
          <p:nvPr/>
        </p:nvCxnSpPr>
        <p:spPr>
          <a:xfrm>
            <a:off x="1597306" y="3663257"/>
            <a:ext cx="0" cy="439838"/>
          </a:xfrm>
          <a:prstGeom prst="straightConnector1">
            <a:avLst/>
          </a:prstGeom>
          <a:ln w="190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C20D68-85CB-4954-8541-45545F9F3C8F}"/>
              </a:ext>
            </a:extLst>
          </p:cNvPr>
          <p:cNvSpPr txBox="1"/>
          <p:nvPr/>
        </p:nvSpPr>
        <p:spPr>
          <a:xfrm>
            <a:off x="6748040" y="1167549"/>
            <a:ext cx="468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Data state : </a:t>
            </a:r>
          </a:p>
          <a:p>
            <a:r>
              <a:rPr lang="fr-FR" sz="2000" dirty="0"/>
              <a:t>Clean, no </a:t>
            </a:r>
            <a:r>
              <a:rPr lang="fr-FR" sz="2000" dirty="0" err="1"/>
              <a:t>missing</a:t>
            </a:r>
            <a:r>
              <a:rPr lang="fr-FR" sz="2000" dirty="0"/>
              <a:t> values, no duplicates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7EA6B-DC54-4C51-90AD-2C231ABB0F1B}"/>
              </a:ext>
            </a:extLst>
          </p:cNvPr>
          <p:cNvSpPr txBox="1"/>
          <p:nvPr/>
        </p:nvSpPr>
        <p:spPr>
          <a:xfrm>
            <a:off x="6744742" y="4213027"/>
            <a:ext cx="5447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≠ Operating conditions : </a:t>
            </a:r>
          </a:p>
          <a:p>
            <a:r>
              <a:rPr lang="fr-FR" sz="2000" dirty="0"/>
              <a:t>Altitude, Mach </a:t>
            </a:r>
            <a:r>
              <a:rPr lang="fr-FR" sz="2000" dirty="0" err="1"/>
              <a:t>number</a:t>
            </a:r>
            <a:r>
              <a:rPr lang="fr-FR" sz="2000" dirty="0"/>
              <a:t>, </a:t>
            </a:r>
            <a:r>
              <a:rPr lang="fr-FR" sz="2000" dirty="0" err="1"/>
              <a:t>Throttle</a:t>
            </a:r>
            <a:r>
              <a:rPr lang="fr-FR" sz="2000" dirty="0"/>
              <a:t> </a:t>
            </a:r>
            <a:r>
              <a:rPr lang="fr-FR" sz="2000" dirty="0" err="1"/>
              <a:t>resolver</a:t>
            </a:r>
            <a:r>
              <a:rPr lang="fr-FR" sz="2000" dirty="0"/>
              <a:t> angle, …</a:t>
            </a:r>
          </a:p>
          <a:p>
            <a:endParaRPr lang="fr-FR" sz="2000" dirty="0"/>
          </a:p>
          <a:p>
            <a:r>
              <a:rPr lang="fr-FR" sz="2000" dirty="0"/>
              <a:t>Data type : </a:t>
            </a:r>
          </a:p>
          <a:p>
            <a:r>
              <a:rPr lang="fr-FR" sz="2000" dirty="0" err="1"/>
              <a:t>Numerical</a:t>
            </a:r>
            <a:r>
              <a:rPr lang="fr-FR" sz="2000" dirty="0"/>
              <a:t> (</a:t>
            </a:r>
            <a:r>
              <a:rPr lang="fr-FR" sz="2000" dirty="0" err="1"/>
              <a:t>continous</a:t>
            </a:r>
            <a:r>
              <a:rPr lang="fr-FR" sz="2000" dirty="0"/>
              <a:t> and </a:t>
            </a:r>
            <a:r>
              <a:rPr lang="fr-FR" sz="2000" dirty="0" err="1"/>
              <a:t>discreet</a:t>
            </a:r>
            <a:r>
              <a:rPr lang="fr-FR" sz="2000" dirty="0"/>
              <a:t>)</a:t>
            </a:r>
          </a:p>
          <a:p>
            <a:endParaRPr lang="fr-FR" sz="2000" dirty="0"/>
          </a:p>
          <a:p>
            <a:endParaRPr lang="en-GB" sz="20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C75A265-6F88-4F78-875D-52F31FD5C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613"/>
          <a:stretch/>
        </p:blipFill>
        <p:spPr>
          <a:xfrm>
            <a:off x="6748040" y="1907427"/>
            <a:ext cx="4493175" cy="2152650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93E7AF-EF2C-4E5D-8ADB-2F2D2E597696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8956447" y="2550175"/>
            <a:ext cx="817366" cy="36933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BF100C-779B-416D-92BE-D3B14720CC5B}"/>
              </a:ext>
            </a:extLst>
          </p:cNvPr>
          <p:cNvSpPr txBox="1"/>
          <p:nvPr/>
        </p:nvSpPr>
        <p:spPr>
          <a:xfrm>
            <a:off x="9773813" y="2365509"/>
            <a:ext cx="157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≈ conditions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ECD12B-8904-47AD-A567-7C42ADE86C2B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944553" y="2550175"/>
            <a:ext cx="82926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19F2-9C87-49F1-B8EA-07BF01F0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measurement</a:t>
            </a:r>
            <a:r>
              <a:rPr lang="fr-FR" dirty="0"/>
              <a:t> &amp; </a:t>
            </a:r>
            <a:r>
              <a:rPr lang="fr-FR" dirty="0" err="1"/>
              <a:t>units</a:t>
            </a:r>
            <a:endParaRPr lang="en-GB" dirty="0"/>
          </a:p>
        </p:txBody>
      </p:sp>
      <p:pic>
        <p:nvPicPr>
          <p:cNvPr id="1026" name="Picture 2" descr="Thermometer Temperature Reading Measure Measurement Svg Png Icon Free  Download (#542230) - OnlineWebFonts.COM">
            <a:extLst>
              <a:ext uri="{FF2B5EF4-FFF2-40B4-BE49-F238E27FC236}">
                <a16:creationId xmlns:a16="http://schemas.microsoft.com/office/drawing/2014/main" id="{812D46B0-ECB5-48F5-A019-801C22A6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59" y="1395872"/>
            <a:ext cx="402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ure Icon - Free Download, PNG and Vector">
            <a:extLst>
              <a:ext uri="{FF2B5EF4-FFF2-40B4-BE49-F238E27FC236}">
                <a16:creationId xmlns:a16="http://schemas.microsoft.com/office/drawing/2014/main" id="{CE773B85-108C-46CA-B68A-00F79FA2D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800" y="1384297"/>
            <a:ext cx="672485" cy="67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A33CBE-6F67-406B-9CD3-4552A4F40922}"/>
              </a:ext>
            </a:extLst>
          </p:cNvPr>
          <p:cNvGrpSpPr>
            <a:grpSpLocks noChangeAspect="1"/>
          </p:cNvGrpSpPr>
          <p:nvPr/>
        </p:nvGrpSpPr>
        <p:grpSpPr>
          <a:xfrm>
            <a:off x="5941103" y="2224533"/>
            <a:ext cx="3279704" cy="2955459"/>
            <a:chOff x="7890734" y="2181202"/>
            <a:chExt cx="2558826" cy="20153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0834D6-0927-4B54-8F90-4C3EF116B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0734" y="2181202"/>
              <a:ext cx="2045746" cy="20153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D5473E-2051-402D-B671-2C491FDD0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51721" y="2181202"/>
              <a:ext cx="497839" cy="2015394"/>
            </a:xfrm>
            <a:prstGeom prst="rect">
              <a:avLst/>
            </a:prstGeom>
          </p:spPr>
        </p:pic>
      </p:grpSp>
      <p:pic>
        <p:nvPicPr>
          <p:cNvPr id="15" name="Picture 14" descr="Pressure Units: Converter, Conversion Table, Conversion Scale ~ ChemistryGod">
            <a:extLst>
              <a:ext uri="{FF2B5EF4-FFF2-40B4-BE49-F238E27FC236}">
                <a16:creationId xmlns:a16="http://schemas.microsoft.com/office/drawing/2014/main" id="{5ABB0426-E809-48C7-9808-3C4A7452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70" y="2224533"/>
            <a:ext cx="794217" cy="403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7F86B3-AFBE-4FCC-8366-2E1E42052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0969" y="987165"/>
            <a:ext cx="1971041" cy="90491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437AEC-FF92-44B7-83CA-7170BFB1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25D69F-F29A-4508-BDB5-88ACC0DE7BAE}"/>
              </a:ext>
            </a:extLst>
          </p:cNvPr>
          <p:cNvGrpSpPr/>
          <p:nvPr/>
        </p:nvGrpSpPr>
        <p:grpSpPr>
          <a:xfrm>
            <a:off x="401315" y="1946263"/>
            <a:ext cx="4874531" cy="4030549"/>
            <a:chOff x="3547781" y="1465863"/>
            <a:chExt cx="4874531" cy="40305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6D45F5-5ADA-488E-91B9-D4B91EC4F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76" b="1"/>
            <a:stretch/>
          </p:blipFill>
          <p:spPr>
            <a:xfrm>
              <a:off x="3547781" y="1465863"/>
              <a:ext cx="4874531" cy="40305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51A34-E431-429E-92A7-57F97947A6C6}"/>
                </a:ext>
              </a:extLst>
            </p:cNvPr>
            <p:cNvSpPr txBox="1"/>
            <p:nvPr/>
          </p:nvSpPr>
          <p:spPr>
            <a:xfrm>
              <a:off x="6272442" y="2772620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chemeClr val="bg1"/>
                  </a:solidFill>
                </a:rPr>
                <a:t>burner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736C88-ACFC-4993-8314-B3B92FF81465}"/>
                </a:ext>
              </a:extLst>
            </p:cNvPr>
            <p:cNvSpPr txBox="1"/>
            <p:nvPr/>
          </p:nvSpPr>
          <p:spPr>
            <a:xfrm>
              <a:off x="6281322" y="3358026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chemeClr val="bg1"/>
                  </a:solidFill>
                </a:rPr>
                <a:t>burner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4" name="Picture 10" descr="Compteur De Vitesse | Icons Gratuite">
            <a:extLst>
              <a:ext uri="{FF2B5EF4-FFF2-40B4-BE49-F238E27FC236}">
                <a16:creationId xmlns:a16="http://schemas.microsoft.com/office/drawing/2014/main" id="{633D4016-0350-4EEB-8B95-913DA5897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765" y="56476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hermometer Temperature Reading Measure Measurement Svg Png Icon Free  Download (#542230) - OnlineWebFonts.COM">
            <a:extLst>
              <a:ext uri="{FF2B5EF4-FFF2-40B4-BE49-F238E27FC236}">
                <a16:creationId xmlns:a16="http://schemas.microsoft.com/office/drawing/2014/main" id="{5B3854DC-07CA-4B1F-95F9-9E5751E82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446" y="5113212"/>
            <a:ext cx="20133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hermometer Temperature Reading Measure Measurement Svg Png Icon Free  Download (#542230) - OnlineWebFonts.COM">
            <a:extLst>
              <a:ext uri="{FF2B5EF4-FFF2-40B4-BE49-F238E27FC236}">
                <a16:creationId xmlns:a16="http://schemas.microsoft.com/office/drawing/2014/main" id="{5F64B143-F14B-45CA-AA5B-0C3B1F38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43" y="5473212"/>
            <a:ext cx="20133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Thermometer Temperature Reading Measure Measurement Svg Png Icon Free  Download (#542230) - OnlineWebFonts.COM">
            <a:extLst>
              <a:ext uri="{FF2B5EF4-FFF2-40B4-BE49-F238E27FC236}">
                <a16:creationId xmlns:a16="http://schemas.microsoft.com/office/drawing/2014/main" id="{93E3D316-42A4-44CF-8EA8-52B141D41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229" y="5211404"/>
            <a:ext cx="20133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ressure Icon - Free Download, PNG and Vector">
            <a:extLst>
              <a:ext uri="{FF2B5EF4-FFF2-40B4-BE49-F238E27FC236}">
                <a16:creationId xmlns:a16="http://schemas.microsoft.com/office/drawing/2014/main" id="{DB41AE12-778E-408D-80F2-7406646E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21" y="495778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ressure Icon - Free Download, PNG and Vector">
            <a:extLst>
              <a:ext uri="{FF2B5EF4-FFF2-40B4-BE49-F238E27FC236}">
                <a16:creationId xmlns:a16="http://schemas.microsoft.com/office/drawing/2014/main" id="{1404CA56-F81B-4E80-9177-04B617767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52" y="523446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Compteur De Vitesse | Icons Gratuite">
            <a:extLst>
              <a:ext uri="{FF2B5EF4-FFF2-40B4-BE49-F238E27FC236}">
                <a16:creationId xmlns:a16="http://schemas.microsoft.com/office/drawing/2014/main" id="{03E130C7-3EA6-47BA-8CCB-ED6AB2D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50" y="475321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ompteur De Vitesse | Icons Gratuite">
            <a:extLst>
              <a:ext uri="{FF2B5EF4-FFF2-40B4-BE49-F238E27FC236}">
                <a16:creationId xmlns:a16="http://schemas.microsoft.com/office/drawing/2014/main" id="{3F385973-8020-45B2-8E1E-1346719E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731" y="548322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Compteur De Vitesse | Icons Gratuite">
            <a:extLst>
              <a:ext uri="{FF2B5EF4-FFF2-40B4-BE49-F238E27FC236}">
                <a16:creationId xmlns:a16="http://schemas.microsoft.com/office/drawing/2014/main" id="{559B42D8-8CDC-40A1-A46A-85DE5C47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061" y="487465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ompteur De Vitesse | Icons Gratuite">
            <a:extLst>
              <a:ext uri="{FF2B5EF4-FFF2-40B4-BE49-F238E27FC236}">
                <a16:creationId xmlns:a16="http://schemas.microsoft.com/office/drawing/2014/main" id="{2F5BF8B9-DB31-47A3-867F-37777619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31" y="5422939"/>
            <a:ext cx="673200" cy="6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6E9DB-3AF0-4C64-83CD-EFA2CD20A383}"/>
              </a:ext>
            </a:extLst>
          </p:cNvPr>
          <p:cNvSpPr txBox="1"/>
          <p:nvPr/>
        </p:nvSpPr>
        <p:spPr>
          <a:xfrm>
            <a:off x="6658364" y="1043522"/>
            <a:ext cx="198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Temperature</a:t>
            </a:r>
            <a:r>
              <a:rPr lang="fr-FR" dirty="0"/>
              <a:t>, °R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B632E3-5670-41F1-85FF-B5694CB3F250}"/>
              </a:ext>
            </a:extLst>
          </p:cNvPr>
          <p:cNvSpPr txBox="1"/>
          <p:nvPr/>
        </p:nvSpPr>
        <p:spPr>
          <a:xfrm>
            <a:off x="10070896" y="1043522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Pressure, psi</a:t>
            </a:r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E0476C-5EBA-4137-A5D8-EF34C6D4969D}"/>
              </a:ext>
            </a:extLst>
          </p:cNvPr>
          <p:cNvSpPr txBox="1"/>
          <p:nvPr/>
        </p:nvSpPr>
        <p:spPr>
          <a:xfrm>
            <a:off x="7285243" y="557469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Speed, </a:t>
            </a:r>
            <a:r>
              <a:rPr lang="fr-FR" dirty="0" err="1"/>
              <a:t>rpm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7377AB-275B-4F1A-B5FA-ADA33EA82B48}"/>
              </a:ext>
            </a:extLst>
          </p:cNvPr>
          <p:cNvSpPr txBox="1"/>
          <p:nvPr/>
        </p:nvSpPr>
        <p:spPr>
          <a:xfrm>
            <a:off x="1679720" y="1291171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measures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?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ADC7A-1D12-4237-ABE7-F482E3584B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9241" y="1920891"/>
            <a:ext cx="5931675" cy="40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E7F1-D650-48BE-957F-96A5850C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structure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2F157-0229-478F-AF17-BC790CCF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5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28EB2-C32D-40AF-86AF-2A0191CEAB69}"/>
              </a:ext>
            </a:extLst>
          </p:cNvPr>
          <p:cNvGrpSpPr>
            <a:grpSpLocks noChangeAspect="1"/>
          </p:cNvGrpSpPr>
          <p:nvPr/>
        </p:nvGrpSpPr>
        <p:grpSpPr>
          <a:xfrm>
            <a:off x="707704" y="1346932"/>
            <a:ext cx="10776592" cy="3598628"/>
            <a:chOff x="318452" y="1165640"/>
            <a:chExt cx="5150180" cy="171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743BD2-735A-4633-9B4C-DA1E8113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073" b="6329"/>
            <a:stretch/>
          </p:blipFill>
          <p:spPr>
            <a:xfrm>
              <a:off x="3838068" y="1165640"/>
              <a:ext cx="1630564" cy="171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14FBC9-4521-4C82-BB55-C59323EA0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82" r="28355" b="12488"/>
            <a:stretch/>
          </p:blipFill>
          <p:spPr>
            <a:xfrm>
              <a:off x="318452" y="1198880"/>
              <a:ext cx="3435921" cy="15711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E5D0D9-FA10-4B9C-A4D6-8B032132A754}"/>
              </a:ext>
            </a:extLst>
          </p:cNvPr>
          <p:cNvSpPr/>
          <p:nvPr/>
        </p:nvSpPr>
        <p:spPr>
          <a:xfrm>
            <a:off x="2780069" y="1325844"/>
            <a:ext cx="1825638" cy="3960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Operation</a:t>
            </a:r>
            <a:r>
              <a:rPr lang="fr-FR" sz="1400" dirty="0">
                <a:solidFill>
                  <a:schemeClr val="tx1"/>
                </a:solidFill>
              </a:rPr>
              <a:t> settings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99446-C51D-4D13-AB9D-EC963FB4155E}"/>
              </a:ext>
            </a:extLst>
          </p:cNvPr>
          <p:cNvSpPr/>
          <p:nvPr/>
        </p:nvSpPr>
        <p:spPr>
          <a:xfrm>
            <a:off x="11021568" y="1325844"/>
            <a:ext cx="835613" cy="3960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Target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4E75BA-0892-4355-BD45-8A4C7366877C}"/>
              </a:ext>
            </a:extLst>
          </p:cNvPr>
          <p:cNvSpPr/>
          <p:nvPr/>
        </p:nvSpPr>
        <p:spPr>
          <a:xfrm>
            <a:off x="4693920" y="1325844"/>
            <a:ext cx="5615591" cy="39600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Features</a:t>
            </a:r>
            <a:r>
              <a:rPr lang="fr-FR" sz="1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(</a:t>
            </a:r>
            <a:r>
              <a:rPr lang="fr-FR" sz="1400" dirty="0" err="1">
                <a:solidFill>
                  <a:schemeClr val="tx1"/>
                </a:solidFill>
              </a:rPr>
              <a:t>Sensor’s</a:t>
            </a:r>
            <a:r>
              <a:rPr lang="fr-FR" sz="1400" dirty="0">
                <a:solidFill>
                  <a:schemeClr val="tx1"/>
                </a:solidFill>
              </a:rPr>
              <a:t> signal)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36907A-2732-460F-A601-965FD469B5A5}"/>
              </a:ext>
            </a:extLst>
          </p:cNvPr>
          <p:cNvSpPr/>
          <p:nvPr/>
        </p:nvSpPr>
        <p:spPr>
          <a:xfrm>
            <a:off x="1207008" y="1325844"/>
            <a:ext cx="729982" cy="3960000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unique engine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D4D76F-6314-4E60-802D-3E436B3D9AF7}"/>
              </a:ext>
            </a:extLst>
          </p:cNvPr>
          <p:cNvSpPr/>
          <p:nvPr/>
        </p:nvSpPr>
        <p:spPr>
          <a:xfrm>
            <a:off x="1991432" y="1325844"/>
            <a:ext cx="729982" cy="39600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# of flight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7AD9A-C970-4FA5-9B6B-8D5CC8AFD12F}"/>
              </a:ext>
            </a:extLst>
          </p:cNvPr>
          <p:cNvSpPr txBox="1"/>
          <p:nvPr/>
        </p:nvSpPr>
        <p:spPr>
          <a:xfrm>
            <a:off x="9134753" y="569665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*</a:t>
            </a:r>
            <a:r>
              <a:rPr lang="fr-FR" i="1" dirty="0" err="1"/>
              <a:t>Remaining</a:t>
            </a:r>
            <a:r>
              <a:rPr lang="fr-FR" i="1" dirty="0"/>
              <a:t> </a:t>
            </a:r>
            <a:r>
              <a:rPr lang="fr-FR" i="1" dirty="0" err="1"/>
              <a:t>useful</a:t>
            </a:r>
            <a:r>
              <a:rPr lang="fr-FR" i="1" dirty="0"/>
              <a:t> </a:t>
            </a:r>
            <a:r>
              <a:rPr lang="fr-FR" i="1" dirty="0" err="1"/>
              <a:t>lifetime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9E106-BA1A-4AE6-81DC-06B0DE71C38B}"/>
              </a:ext>
            </a:extLst>
          </p:cNvPr>
          <p:cNvSpPr txBox="1"/>
          <p:nvPr/>
        </p:nvSpPr>
        <p:spPr>
          <a:xfrm>
            <a:off x="10943743" y="1438578"/>
            <a:ext cx="56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/>
              <a:t>*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B4291-4620-4C4E-804E-130A7A7E5045}"/>
              </a:ext>
            </a:extLst>
          </p:cNvPr>
          <p:cNvSpPr txBox="1"/>
          <p:nvPr/>
        </p:nvSpPr>
        <p:spPr>
          <a:xfrm>
            <a:off x="1207008" y="5429653"/>
            <a:ext cx="6664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Hypothesis</a:t>
            </a:r>
            <a:r>
              <a:rPr lang="fr-FR" dirty="0"/>
              <a:t> :</a:t>
            </a:r>
          </a:p>
          <a:p>
            <a:r>
              <a:rPr lang="fr-FR" dirty="0"/>
              <a:t>Last cycle = end of life (</a:t>
            </a:r>
            <a:r>
              <a:rPr lang="fr-FR" dirty="0" err="1"/>
              <a:t>aggregated</a:t>
            </a:r>
            <a:r>
              <a:rPr lang="fr-FR" dirty="0"/>
              <a:t> by </a:t>
            </a:r>
            <a:r>
              <a:rPr lang="fr-FR" dirty="0" err="1"/>
              <a:t>engine_id</a:t>
            </a:r>
            <a:r>
              <a:rPr lang="fr-FR" dirty="0"/>
              <a:t>)</a:t>
            </a:r>
          </a:p>
          <a:p>
            <a:r>
              <a:rPr lang="fr-FR" dirty="0"/>
              <a:t>RUL : interaction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flight &amp; end of life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F9E034-860F-497C-B506-23ED2AFAD6F9}"/>
              </a:ext>
            </a:extLst>
          </p:cNvPr>
          <p:cNvSpPr/>
          <p:nvPr/>
        </p:nvSpPr>
        <p:spPr>
          <a:xfrm>
            <a:off x="10352166" y="1325844"/>
            <a:ext cx="652157" cy="396000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Last cycle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F48AA-D010-4E52-928A-BFA80D060D65}"/>
              </a:ext>
            </a:extLst>
          </p:cNvPr>
          <p:cNvSpPr/>
          <p:nvPr/>
        </p:nvSpPr>
        <p:spPr>
          <a:xfrm>
            <a:off x="10297788" y="1049456"/>
            <a:ext cx="1546489" cy="4349122"/>
          </a:xfrm>
          <a:prstGeom prst="rect">
            <a:avLst/>
          </a:prstGeom>
          <a:noFill/>
          <a:ln>
            <a:solidFill>
              <a:srgbClr val="FF33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>
                <a:solidFill>
                  <a:srgbClr val="FF0000"/>
                </a:solidFill>
              </a:rPr>
              <a:t>compute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67FF6-154C-4A06-B707-D254503086EF}"/>
              </a:ext>
            </a:extLst>
          </p:cNvPr>
          <p:cNvSpPr/>
          <p:nvPr/>
        </p:nvSpPr>
        <p:spPr>
          <a:xfrm>
            <a:off x="10297788" y="1049456"/>
            <a:ext cx="1728490" cy="44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0" grpId="0" animBg="1"/>
      <p:bldP spid="21" grpId="0" animBg="1"/>
      <p:bldP spid="22" grpId="0" animBg="1"/>
      <p:bldP spid="18" grpId="0"/>
      <p:bldP spid="2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4E9D7-FC35-4567-8BD8-CF7A0AC1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064F0-7665-4FDC-8904-B7418C10CD3D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F8FA571-FC03-47F5-ADD0-F5EE4540B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94478"/>
              </p:ext>
            </p:extLst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46BCF04E-E22F-44D8-95A2-EDAC2AAE8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31" y="661906"/>
            <a:ext cx="1373716" cy="29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743BAC2-2EAA-46AF-ABC2-36499EFFE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/>
          <a:stretch/>
        </p:blipFill>
        <p:spPr bwMode="auto">
          <a:xfrm>
            <a:off x="5216880" y="722866"/>
            <a:ext cx="6067050" cy="30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6F289-A240-42DC-AAED-32A6ACF342E8}"/>
              </a:ext>
            </a:extLst>
          </p:cNvPr>
          <p:cNvSpPr txBox="1"/>
          <p:nvPr/>
        </p:nvSpPr>
        <p:spPr>
          <a:xfrm>
            <a:off x="290034" y="1407397"/>
            <a:ext cx="3151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Observe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General </a:t>
            </a:r>
            <a:r>
              <a:rPr lang="fr-FR" sz="2000" dirty="0" err="1"/>
              <a:t>behaviour</a:t>
            </a:r>
            <a:r>
              <a:rPr lang="fr-FR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Identify</a:t>
            </a:r>
            <a:r>
              <a:rPr lang="fr-FR" sz="2000" dirty="0"/>
              <a:t>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Detect</a:t>
            </a:r>
            <a:r>
              <a:rPr lang="fr-FR" sz="2000" dirty="0"/>
              <a:t> </a:t>
            </a:r>
            <a:r>
              <a:rPr lang="fr-FR" sz="2000" dirty="0" err="1"/>
              <a:t>anomaly</a:t>
            </a:r>
            <a:endParaRPr lang="fr-FR" sz="2000" dirty="0"/>
          </a:p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82B571-1D6A-4926-8FDC-078442ACD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76" y="3708257"/>
            <a:ext cx="4626796" cy="2313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12744-293B-4512-A22D-3AC7851866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44" y="3708257"/>
            <a:ext cx="4626796" cy="2313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1D5C2-6175-45FB-83F0-2446A7F047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64" y="3708257"/>
            <a:ext cx="4626796" cy="23133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1957F-2CCD-4303-85F1-46DD1E820E82}"/>
              </a:ext>
            </a:extLst>
          </p:cNvPr>
          <p:cNvSpPr txBox="1"/>
          <p:nvPr/>
        </p:nvSpPr>
        <p:spPr>
          <a:xfrm>
            <a:off x="509418" y="5992797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Sensors_1, 5, 6, 10, 16, 18, 19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DD840-D4D9-4BA2-A7D3-D55F03E6FA63}"/>
              </a:ext>
            </a:extLst>
          </p:cNvPr>
          <p:cNvSpPr txBox="1"/>
          <p:nvPr/>
        </p:nvSpPr>
        <p:spPr>
          <a:xfrm>
            <a:off x="4601840" y="602165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Sensors_2, 3, 4, 8, 12, 13, 15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57DB9-C198-4839-822A-C727C83DB660}"/>
              </a:ext>
            </a:extLst>
          </p:cNvPr>
          <p:cNvSpPr txBox="1"/>
          <p:nvPr/>
        </p:nvSpPr>
        <p:spPr>
          <a:xfrm>
            <a:off x="9414294" y="599279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Sensors_9, 14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6BB01-4450-4004-9377-4CE292772242}"/>
              </a:ext>
            </a:extLst>
          </p:cNvPr>
          <p:cNvSpPr txBox="1"/>
          <p:nvPr/>
        </p:nvSpPr>
        <p:spPr>
          <a:xfrm>
            <a:off x="1056900" y="3977761"/>
            <a:ext cx="1955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/>
              <a:t>Constant / </a:t>
            </a:r>
          </a:p>
          <a:p>
            <a:pPr algn="ctr"/>
            <a:r>
              <a:rPr lang="fr-FR" sz="1400" b="1" dirty="0"/>
              <a:t>Quasi-constant signal</a:t>
            </a:r>
            <a:endParaRPr lang="en-GB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25EDB0-468C-4D1C-9952-164E07705DEB}"/>
              </a:ext>
            </a:extLst>
          </p:cNvPr>
          <p:cNvSpPr txBox="1"/>
          <p:nvPr/>
        </p:nvSpPr>
        <p:spPr>
          <a:xfrm>
            <a:off x="9823834" y="3998597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/>
              <a:t>Diverge</a:t>
            </a:r>
            <a:endParaRPr lang="en-GB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647-A698-40E9-A7BF-6F3B88520E68}"/>
              </a:ext>
            </a:extLst>
          </p:cNvPr>
          <p:cNvSpPr txBox="1"/>
          <p:nvPr/>
        </p:nvSpPr>
        <p:spPr>
          <a:xfrm>
            <a:off x="5468482" y="4031610"/>
            <a:ext cx="1499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/>
              <a:t>Increase</a:t>
            </a:r>
            <a:endParaRPr lang="en-GB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CC49-721D-480E-AF31-8B5A8CBEDE25}"/>
              </a:ext>
            </a:extLst>
          </p:cNvPr>
          <p:cNvSpPr txBox="1"/>
          <p:nvPr/>
        </p:nvSpPr>
        <p:spPr>
          <a:xfrm rot="16200000">
            <a:off x="3207579" y="2005863"/>
            <a:ext cx="101662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/>
              <a:t>Last cycle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581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14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636C99-038E-4202-A47A-D5CFA2C8A1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7036483"/>
              </p:ext>
            </p:extLst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21FBB52-A561-4CFB-B5F9-B91CE019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34452" y="6492874"/>
            <a:ext cx="523096" cy="365125"/>
          </a:xfrm>
        </p:spPr>
        <p:txBody>
          <a:bodyPr/>
          <a:lstStyle/>
          <a:p>
            <a:fld id="{F19064F0-7665-4FDC-8904-B7418C10CD3D}" type="slidenum">
              <a:rPr lang="en-GB" smtClean="0"/>
              <a:t>7</a:t>
            </a:fld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8A96A-42D5-46F8-8767-AB23C7D062FA}"/>
              </a:ext>
            </a:extLst>
          </p:cNvPr>
          <p:cNvSpPr txBox="1"/>
          <p:nvPr/>
        </p:nvSpPr>
        <p:spPr>
          <a:xfrm>
            <a:off x="271163" y="1263975"/>
            <a:ext cx="50882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Features</a:t>
            </a:r>
            <a:r>
              <a:rPr lang="fr-FR" sz="2800" dirty="0"/>
              <a:t> interactions and </a:t>
            </a:r>
            <a:r>
              <a:rPr lang="fr-FR" sz="2800" dirty="0" err="1"/>
              <a:t>aggregation</a:t>
            </a: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Introduce</a:t>
            </a:r>
            <a:r>
              <a:rPr lang="fr-FR" sz="2800" dirty="0"/>
              <a:t> new </a:t>
            </a:r>
            <a:r>
              <a:rPr lang="fr-FR" sz="2800" dirty="0" err="1"/>
              <a:t>indicators</a:t>
            </a:r>
            <a:r>
              <a:rPr lang="fr-FR" sz="2800" dirty="0"/>
              <a:t>  </a:t>
            </a:r>
          </a:p>
          <a:p>
            <a:pPr marL="914400" lvl="1" indent="-457200">
              <a:buFont typeface="Trebuchet MS" panose="020B0603020202020204" pitchFamily="34" charset="0"/>
              <a:buChar char="−"/>
            </a:pPr>
            <a:r>
              <a:rPr lang="fr-FR" sz="2800" dirty="0"/>
              <a:t>final cycle</a:t>
            </a:r>
          </a:p>
          <a:p>
            <a:pPr marL="914400" lvl="1" indent="-457200">
              <a:buFont typeface="Trebuchet MS" panose="020B0603020202020204" pitchFamily="34" charset="0"/>
              <a:buChar char="−"/>
            </a:pPr>
            <a:r>
              <a:rPr lang="fr-FR" sz="2800" dirty="0"/>
              <a:t>RUL</a:t>
            </a:r>
          </a:p>
          <a:p>
            <a:pPr marL="914400" lvl="1" indent="-457200">
              <a:buFont typeface="Trebuchet MS" panose="020B0603020202020204" pitchFamily="34" charset="0"/>
              <a:buChar char="−"/>
            </a:pPr>
            <a:r>
              <a:rPr lang="fr-FR" sz="2800" dirty="0" err="1">
                <a:solidFill>
                  <a:schemeClr val="bg1">
                    <a:lumMod val="75000"/>
                  </a:schemeClr>
                </a:solidFill>
              </a:rPr>
              <a:t>Health</a:t>
            </a:r>
            <a:r>
              <a:rPr lang="fr-FR" sz="2800" dirty="0">
                <a:solidFill>
                  <a:schemeClr val="bg1">
                    <a:lumMod val="75000"/>
                  </a:schemeClr>
                </a:solidFill>
              </a:rPr>
              <a:t> index</a:t>
            </a:r>
          </a:p>
          <a:p>
            <a:pPr marL="914400" lvl="1" indent="-457200">
              <a:buFont typeface="Trebuchet MS" panose="020B0603020202020204" pitchFamily="34" charset="0"/>
              <a:buChar char="−"/>
            </a:pPr>
            <a:endParaRPr lang="fr-F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800" dirty="0" err="1"/>
              <a:t>Features</a:t>
            </a:r>
            <a:r>
              <a:rPr lang="fr-FR" sz="2800" dirty="0"/>
              <a:t> </a:t>
            </a:r>
            <a:r>
              <a:rPr lang="fr-FR" sz="2800" dirty="0" err="1"/>
              <a:t>scaling</a:t>
            </a:r>
            <a:endParaRPr lang="fr-F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00948-E93C-48ED-A90C-C48F3C1CDE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13" r="55747"/>
          <a:stretch/>
        </p:blipFill>
        <p:spPr>
          <a:xfrm>
            <a:off x="5442621" y="929765"/>
            <a:ext cx="2286258" cy="1597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03239-077D-49D2-865B-E4303BC4F8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88" r="57664"/>
          <a:stretch/>
        </p:blipFill>
        <p:spPr>
          <a:xfrm>
            <a:off x="5497535" y="2663785"/>
            <a:ext cx="2176429" cy="1581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38104-9D92-46A3-B65D-9D5CD0BDEF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56" r="58531"/>
          <a:stretch/>
        </p:blipFill>
        <p:spPr>
          <a:xfrm>
            <a:off x="5467055" y="4443677"/>
            <a:ext cx="2135787" cy="1581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E990D-F008-4241-809A-9EBEE1DA3D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894" r="1066"/>
          <a:stretch/>
        </p:blipFill>
        <p:spPr>
          <a:xfrm>
            <a:off x="9118608" y="929765"/>
            <a:ext cx="2286258" cy="1597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5BBBB-126D-44DF-9995-843635F816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88" r="4264"/>
          <a:stretch/>
        </p:blipFill>
        <p:spPr>
          <a:xfrm>
            <a:off x="9118608" y="2771631"/>
            <a:ext cx="2176429" cy="1581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E57DCB-986D-4023-A626-E3E05EA853F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202" r="2685"/>
          <a:stretch/>
        </p:blipFill>
        <p:spPr>
          <a:xfrm>
            <a:off x="9193843" y="4521412"/>
            <a:ext cx="2135787" cy="1581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22D52-212C-46B9-8983-161FAB999A68}"/>
              </a:ext>
            </a:extLst>
          </p:cNvPr>
          <p:cNvSpPr txBox="1"/>
          <p:nvPr/>
        </p:nvSpPr>
        <p:spPr>
          <a:xfrm>
            <a:off x="5972958" y="692475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Absolute</a:t>
            </a:r>
            <a:r>
              <a:rPr lang="fr-FR" sz="1600" dirty="0"/>
              <a:t> unit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FE0C1-ADA4-424F-961F-1EC17F4D59CA}"/>
              </a:ext>
            </a:extLst>
          </p:cNvPr>
          <p:cNvSpPr txBox="1"/>
          <p:nvPr/>
        </p:nvSpPr>
        <p:spPr>
          <a:xfrm>
            <a:off x="9465056" y="685280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Scaled</a:t>
            </a:r>
            <a:r>
              <a:rPr lang="fr-FR" sz="1600" dirty="0"/>
              <a:t> (</a:t>
            </a:r>
            <a:r>
              <a:rPr lang="fr-FR" sz="1600" dirty="0" err="1"/>
              <a:t>unitless</a:t>
            </a:r>
            <a:r>
              <a:rPr lang="fr-FR" sz="1600" dirty="0"/>
              <a:t>)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05255-385F-4CDA-82E5-BBB37A8092BD}"/>
              </a:ext>
            </a:extLst>
          </p:cNvPr>
          <p:cNvSpPr txBox="1"/>
          <p:nvPr/>
        </p:nvSpPr>
        <p:spPr>
          <a:xfrm>
            <a:off x="7495489" y="217375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°R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E8F1A7-676C-4B91-BF6B-4EC0DFCFDAD2}"/>
              </a:ext>
            </a:extLst>
          </p:cNvPr>
          <p:cNvSpPr txBox="1"/>
          <p:nvPr/>
        </p:nvSpPr>
        <p:spPr>
          <a:xfrm>
            <a:off x="7495489" y="3869800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psi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174AF-B161-4A09-A6E3-356E7385EF4A}"/>
              </a:ext>
            </a:extLst>
          </p:cNvPr>
          <p:cNvSpPr txBox="1"/>
          <p:nvPr/>
        </p:nvSpPr>
        <p:spPr>
          <a:xfrm>
            <a:off x="7495489" y="5704822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rpm</a:t>
            </a:r>
            <a:endParaRPr lang="en-GB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82A73-EAC9-4B0F-A8DB-5B1923C06C68}"/>
              </a:ext>
            </a:extLst>
          </p:cNvPr>
          <p:cNvGrpSpPr/>
          <p:nvPr/>
        </p:nvGrpSpPr>
        <p:grpSpPr>
          <a:xfrm>
            <a:off x="7958442" y="1226208"/>
            <a:ext cx="1072841" cy="1035620"/>
            <a:chOff x="7981818" y="2174379"/>
            <a:chExt cx="1072841" cy="1035620"/>
          </a:xfrm>
        </p:grpSpPr>
        <p:pic>
          <p:nvPicPr>
            <p:cNvPr id="33" name="Picture 6" descr="Feature Scaling in Scikit-learn">
              <a:extLst>
                <a:ext uri="{FF2B5EF4-FFF2-40B4-BE49-F238E27FC236}">
                  <a16:creationId xmlns:a16="http://schemas.microsoft.com/office/drawing/2014/main" id="{6436776B-262D-4F34-9A07-EC8F014B5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413" y="2379927"/>
              <a:ext cx="777026" cy="56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6B6B904-D7FC-40B4-8379-B16149F7BE81}"/>
                </a:ext>
              </a:extLst>
            </p:cNvPr>
            <p:cNvSpPr/>
            <p:nvPr/>
          </p:nvSpPr>
          <p:spPr>
            <a:xfrm>
              <a:off x="7981818" y="2174379"/>
              <a:ext cx="1072841" cy="1035620"/>
            </a:xfrm>
            <a:prstGeom prst="rightArrow">
              <a:avLst>
                <a:gd name="adj1" fmla="val 72260"/>
                <a:gd name="adj2" fmla="val 4914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1D60D8-F63E-425F-8570-FF4D053F652F}"/>
              </a:ext>
            </a:extLst>
          </p:cNvPr>
          <p:cNvGrpSpPr/>
          <p:nvPr/>
        </p:nvGrpSpPr>
        <p:grpSpPr>
          <a:xfrm>
            <a:off x="7958442" y="2960221"/>
            <a:ext cx="1072841" cy="1035620"/>
            <a:chOff x="7981818" y="2174379"/>
            <a:chExt cx="1072841" cy="1035620"/>
          </a:xfrm>
        </p:grpSpPr>
        <p:pic>
          <p:nvPicPr>
            <p:cNvPr id="36" name="Picture 6" descr="Feature Scaling in Scikit-learn">
              <a:extLst>
                <a:ext uri="{FF2B5EF4-FFF2-40B4-BE49-F238E27FC236}">
                  <a16:creationId xmlns:a16="http://schemas.microsoft.com/office/drawing/2014/main" id="{9F5E1382-4734-4869-A737-C908F5D48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413" y="2379927"/>
              <a:ext cx="777026" cy="56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4DDD5170-A064-4F6C-9A07-527578FC10F7}"/>
                </a:ext>
              </a:extLst>
            </p:cNvPr>
            <p:cNvSpPr/>
            <p:nvPr/>
          </p:nvSpPr>
          <p:spPr>
            <a:xfrm>
              <a:off x="7981818" y="2174379"/>
              <a:ext cx="1072841" cy="1035620"/>
            </a:xfrm>
            <a:prstGeom prst="rightArrow">
              <a:avLst>
                <a:gd name="adj1" fmla="val 72260"/>
                <a:gd name="adj2" fmla="val 4914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62A4B1-A0E2-4C75-B769-69B4D97EAE1D}"/>
              </a:ext>
            </a:extLst>
          </p:cNvPr>
          <p:cNvGrpSpPr/>
          <p:nvPr/>
        </p:nvGrpSpPr>
        <p:grpSpPr>
          <a:xfrm>
            <a:off x="7958442" y="4678092"/>
            <a:ext cx="1072841" cy="1035620"/>
            <a:chOff x="7981818" y="2174379"/>
            <a:chExt cx="1072841" cy="1035620"/>
          </a:xfrm>
        </p:grpSpPr>
        <p:pic>
          <p:nvPicPr>
            <p:cNvPr id="39" name="Picture 6" descr="Feature Scaling in Scikit-learn">
              <a:extLst>
                <a:ext uri="{FF2B5EF4-FFF2-40B4-BE49-F238E27FC236}">
                  <a16:creationId xmlns:a16="http://schemas.microsoft.com/office/drawing/2014/main" id="{3844663F-AF25-4A82-8520-4B8406AFC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413" y="2379927"/>
              <a:ext cx="777026" cy="569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49B4C67-49AA-4790-919F-80797730CA9E}"/>
                </a:ext>
              </a:extLst>
            </p:cNvPr>
            <p:cNvSpPr/>
            <p:nvPr/>
          </p:nvSpPr>
          <p:spPr>
            <a:xfrm>
              <a:off x="7981818" y="2174379"/>
              <a:ext cx="1072841" cy="1035620"/>
            </a:xfrm>
            <a:prstGeom prst="rightArrow">
              <a:avLst>
                <a:gd name="adj1" fmla="val 72260"/>
                <a:gd name="adj2" fmla="val 4914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ADDAEE6-6D41-4F8A-A96B-857194B1C724}"/>
              </a:ext>
            </a:extLst>
          </p:cNvPr>
          <p:cNvSpPr txBox="1"/>
          <p:nvPr/>
        </p:nvSpPr>
        <p:spPr>
          <a:xfrm>
            <a:off x="6918801" y="6074225"/>
            <a:ext cx="30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strike="sngStrike" dirty="0"/>
              <a:t>magnitude influence</a:t>
            </a:r>
            <a:endParaRPr lang="en-GB" strike="sngStrike" dirty="0"/>
          </a:p>
        </p:txBody>
      </p:sp>
    </p:spTree>
    <p:extLst>
      <p:ext uri="{BB962C8B-B14F-4D97-AF65-F5344CB8AC3E}">
        <p14:creationId xmlns:p14="http://schemas.microsoft.com/office/powerpoint/2010/main" val="79263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3291342-EAE5-4DEC-8058-F0B03581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"/>
          <a:stretch/>
        </p:blipFill>
        <p:spPr bwMode="auto">
          <a:xfrm>
            <a:off x="5687903" y="1178560"/>
            <a:ext cx="6115050" cy="524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91FD00B-4233-4473-A9D5-E429C3972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83"/>
          <a:stretch/>
        </p:blipFill>
        <p:spPr bwMode="auto">
          <a:xfrm>
            <a:off x="5687268" y="924023"/>
            <a:ext cx="5408224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636C99-038E-4202-A47A-D5CFA2C8A1A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3A78-8A4E-4A9B-AD30-EB9AD4D6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9176" y="6551271"/>
            <a:ext cx="453648" cy="306729"/>
          </a:xfrm>
        </p:spPr>
        <p:txBody>
          <a:bodyPr/>
          <a:lstStyle/>
          <a:p>
            <a:fld id="{F19064F0-7665-4FDC-8904-B7418C10CD3D}" type="slidenum">
              <a:rPr lang="en-GB" smtClean="0"/>
              <a:t>8</a:t>
            </a:fld>
            <a:endParaRPr lang="en-GB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DAE8EBA9-B501-40E6-9075-71C7FF6D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80" y="3625654"/>
            <a:ext cx="38195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B4BBC-3EF2-4744-B53B-6B074673957C}"/>
              </a:ext>
            </a:extLst>
          </p:cNvPr>
          <p:cNvSpPr txBox="1"/>
          <p:nvPr/>
        </p:nvSpPr>
        <p:spPr>
          <a:xfrm>
            <a:off x="213557" y="924023"/>
            <a:ext cx="51635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Remove</a:t>
            </a:r>
            <a:r>
              <a:rPr lang="fr-FR" sz="2400" dirty="0"/>
              <a:t>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Constant/quasi-constant </a:t>
            </a:r>
            <a:r>
              <a:rPr lang="fr-FR" sz="2400" dirty="0" err="1"/>
              <a:t>features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Noise (</a:t>
            </a:r>
            <a:r>
              <a:rPr lang="fr-FR" sz="2400" dirty="0" err="1"/>
              <a:t>operation</a:t>
            </a:r>
            <a:r>
              <a:rPr lang="fr-FR" sz="2400" dirty="0"/>
              <a:t> settings)</a:t>
            </a:r>
          </a:p>
          <a:p>
            <a:endParaRPr lang="fr-FR" sz="2400" dirty="0"/>
          </a:p>
          <a:p>
            <a:r>
              <a:rPr lang="fr-FR" sz="2400" dirty="0"/>
              <a:t>Chose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sensor_14 or sensor_9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07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636C99-038E-4202-A47A-D5CFA2C8A1A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6188461"/>
              </p:ext>
            </p:extLst>
          </p:nvPr>
        </p:nvGraphicFramePr>
        <p:xfrm>
          <a:off x="2245489" y="84827"/>
          <a:ext cx="9873204" cy="46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51E34-A925-432C-98F8-7B540759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3502" y="6537325"/>
            <a:ext cx="404997" cy="320675"/>
          </a:xfrm>
        </p:spPr>
        <p:txBody>
          <a:bodyPr/>
          <a:lstStyle/>
          <a:p>
            <a:fld id="{F19064F0-7665-4FDC-8904-B7418C10CD3D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12D869-F19C-4539-B434-15BA4958B2BA}"/>
              </a:ext>
            </a:extLst>
          </p:cNvPr>
          <p:cNvSpPr txBox="1"/>
          <p:nvPr/>
        </p:nvSpPr>
        <p:spPr>
          <a:xfrm>
            <a:off x="121770" y="1211463"/>
            <a:ext cx="54016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Regression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Define</a:t>
            </a:r>
            <a:r>
              <a:rPr lang="fr-FR" sz="2000" dirty="0"/>
              <a:t>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Use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Regression</a:t>
            </a:r>
            <a:r>
              <a:rPr lang="fr-FR" sz="2000" dirty="0"/>
              <a:t> model 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Introduce</a:t>
            </a:r>
            <a:r>
              <a:rPr lang="fr-FR" sz="2000" dirty="0"/>
              <a:t> non </a:t>
            </a:r>
            <a:r>
              <a:rPr lang="fr-FR" sz="2000" dirty="0" err="1"/>
              <a:t>linearity</a:t>
            </a:r>
            <a:r>
              <a:rPr lang="fr-FR" sz="2000" dirty="0"/>
              <a:t> (polynomial)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Testing</a:t>
            </a:r>
            <a:r>
              <a:rPr lang="fr-FR" sz="2000" dirty="0"/>
              <a:t>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regressor</a:t>
            </a:r>
            <a:r>
              <a:rPr lang="fr-FR" sz="2000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/>
              <a:t>Hyperparameters</a:t>
            </a:r>
            <a:r>
              <a:rPr lang="fr-FR" sz="2000" dirty="0"/>
              <a:t> </a:t>
            </a:r>
            <a:r>
              <a:rPr lang="fr-FR" sz="2000" dirty="0" err="1"/>
              <a:t>grid</a:t>
            </a:r>
            <a:r>
              <a:rPr lang="fr-FR" sz="2000" dirty="0"/>
              <a:t> </a:t>
            </a:r>
            <a:r>
              <a:rPr lang="fr-FR" sz="2000" dirty="0" err="1"/>
              <a:t>search</a:t>
            </a:r>
            <a:endParaRPr lang="fr-FR" sz="2000" dirty="0"/>
          </a:p>
          <a:p>
            <a:endParaRPr lang="fr-FR" sz="2000" dirty="0"/>
          </a:p>
          <a:p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8AABE-FF9A-4C2C-A047-6ABB35885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38" t="10685" r="35000" b="21020"/>
          <a:stretch/>
        </p:blipFill>
        <p:spPr>
          <a:xfrm>
            <a:off x="5421842" y="1050010"/>
            <a:ext cx="6385332" cy="3080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BBC01-9392-4D94-8F17-E2577CB5A0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73" r="7109" b="16726"/>
          <a:stretch/>
        </p:blipFill>
        <p:spPr>
          <a:xfrm>
            <a:off x="5421842" y="4914495"/>
            <a:ext cx="6597438" cy="1200432"/>
          </a:xfrm>
          <a:prstGeom prst="rect">
            <a:avLst/>
          </a:prstGeom>
        </p:spPr>
      </p:pic>
      <p:pic>
        <p:nvPicPr>
          <p:cNvPr id="2050" name="Picture 2" descr="Field performance testing for pipeline pumps | Sulzer">
            <a:extLst>
              <a:ext uri="{FF2B5EF4-FFF2-40B4-BE49-F238E27FC236}">
                <a16:creationId xmlns:a16="http://schemas.microsoft.com/office/drawing/2014/main" id="{C43A0277-FC46-4EBD-8A3A-A72F7BD21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26" y="3439005"/>
            <a:ext cx="4227814" cy="26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8">
    <wetp:webextensionref xmlns:r="http://schemas.openxmlformats.org/officeDocument/2006/relationships" r:id="rId1"/>
  </wetp:taskpane>
  <wetp:taskpane dockstate="right" visibility="0" width="438" row="9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768A999-6051-40FD-A454-5723017843C2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8CC86D6-4EBD-4CE0-8B13-84C71F9BDF0C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Microsoft Office PowerPoint</Application>
  <PresentationFormat>Widescreen</PresentationFormat>
  <Paragraphs>229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Garamond</vt:lpstr>
      <vt:lpstr>Trebuchet MS</vt:lpstr>
      <vt:lpstr>Office Theme</vt:lpstr>
      <vt:lpstr>Remaining Useful Lifetime Prediction of Turbofan Jet Engine</vt:lpstr>
      <vt:lpstr>Context of study</vt:lpstr>
      <vt:lpstr>Datasets</vt:lpstr>
      <vt:lpstr>Sensor measurement &amp; units</vt:lpstr>
      <vt:lpstr>Dataset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Next Steps</vt:lpstr>
      <vt:lpstr>Thanks for listening</vt:lpstr>
      <vt:lpstr>Speacial thanks to   </vt:lpstr>
      <vt:lpstr>Annexes</vt:lpstr>
      <vt:lpstr>Annexe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Hazmil Hasbullah</dc:creator>
  <cp:lastModifiedBy>Hazmil Hasbullah</cp:lastModifiedBy>
  <cp:revision>133</cp:revision>
  <dcterms:created xsi:type="dcterms:W3CDTF">2020-12-07T12:03:56Z</dcterms:created>
  <dcterms:modified xsi:type="dcterms:W3CDTF">2021-01-27T08:45:43Z</dcterms:modified>
</cp:coreProperties>
</file>